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15"/>
  </p:notesMasterIdLst>
  <p:handoutMasterIdLst>
    <p:handoutMasterId r:id="rId16"/>
  </p:handoutMasterIdLst>
  <p:sldIdLst>
    <p:sldId id="413" r:id="rId5"/>
    <p:sldId id="443" r:id="rId6"/>
    <p:sldId id="452" r:id="rId7"/>
    <p:sldId id="444" r:id="rId8"/>
    <p:sldId id="447" r:id="rId9"/>
    <p:sldId id="450" r:id="rId10"/>
    <p:sldId id="445" r:id="rId11"/>
    <p:sldId id="446" r:id="rId12"/>
    <p:sldId id="449" r:id="rId13"/>
    <p:sldId id="448"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DE"/>
    <a:srgbClr val="247834"/>
    <a:srgbClr val="003CEB"/>
    <a:srgbClr val="4685C1"/>
    <a:srgbClr val="114FA9"/>
    <a:srgbClr val="1456B4"/>
    <a:srgbClr val="2664DE"/>
    <a:srgbClr val="0243FF"/>
    <a:srgbClr val="1974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15" autoAdjust="0"/>
    <p:restoredTop sz="73466" autoAdjust="0"/>
  </p:normalViewPr>
  <p:slideViewPr>
    <p:cSldViewPr snapToGrid="0" snapToObjects="1">
      <p:cViewPr varScale="1">
        <p:scale>
          <a:sx n="90" d="100"/>
          <a:sy n="90" d="100"/>
        </p:scale>
        <p:origin x="1944" y="108"/>
      </p:cViewPr>
      <p:guideLst>
        <p:guide orient="horz" pos="2232"/>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Cambria" panose="02040503050406030204" pitchFamily="18" charset="0"/>
              </a:defRPr>
            </a:lvl1pPr>
          </a:lstStyle>
          <a:p>
            <a:pPr>
              <a:defRPr/>
            </a:pPr>
            <a:endParaRPr lang="en-US" altLang="en-US"/>
          </a:p>
        </p:txBody>
      </p:sp>
      <p:sp>
        <p:nvSpPr>
          <p:cNvPr id="4915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Cambria" panose="02040503050406030204" pitchFamily="18" charset="0"/>
              </a:defRPr>
            </a:lvl1pPr>
          </a:lstStyle>
          <a:p>
            <a:pPr>
              <a:defRPr/>
            </a:pPr>
            <a:fld id="{6A588C21-C1A3-49D0-A22D-055C2D75F5EA}" type="datetimeFigureOut">
              <a:rPr lang="en-US" altLang="en-US"/>
              <a:pPr>
                <a:defRPr/>
              </a:pPr>
              <a:t>1/10/2020</a:t>
            </a:fld>
            <a:endParaRPr lang="en-US" altLang="en-US"/>
          </a:p>
        </p:txBody>
      </p:sp>
      <p:sp>
        <p:nvSpPr>
          <p:cNvPr id="4915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Cambria" panose="02040503050406030204" pitchFamily="18" charset="0"/>
              </a:defRPr>
            </a:lvl1pPr>
          </a:lstStyle>
          <a:p>
            <a:pPr>
              <a:defRPr/>
            </a:pPr>
            <a:endParaRPr lang="en-US" altLang="en-US"/>
          </a:p>
        </p:txBody>
      </p:sp>
      <p:sp>
        <p:nvSpPr>
          <p:cNvPr id="4915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Cambria" panose="02040503050406030204" pitchFamily="18" charset="0"/>
              </a:defRPr>
            </a:lvl1pPr>
          </a:lstStyle>
          <a:p>
            <a:pPr>
              <a:defRPr/>
            </a:pPr>
            <a:fld id="{AF131A40-8D7F-4792-B642-4C522662A1B1}" type="slidenum">
              <a:rPr lang="en-US" altLang="en-US"/>
              <a:pPr>
                <a:defRPr/>
              </a:pPr>
              <a:t>‹#›</a:t>
            </a:fld>
            <a:endParaRPr lang="en-US" altLang="en-US"/>
          </a:p>
        </p:txBody>
      </p:sp>
    </p:spTree>
    <p:extLst>
      <p:ext uri="{BB962C8B-B14F-4D97-AF65-F5344CB8AC3E}">
        <p14:creationId xmlns:p14="http://schemas.microsoft.com/office/powerpoint/2010/main" val="4290378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A16C3B4-A72D-45B3-9EF4-079E78F178F7}" type="datetimeFigureOut">
              <a:rPr lang="en-US"/>
              <a:pPr>
                <a:defRPr/>
              </a:pPr>
              <a:t>1/10/2020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F0BC984-CBF7-4AA7-96DE-4A4723A1E6D5}" type="slidenum">
              <a:rPr lang="en-US" altLang="en-US"/>
              <a:pPr>
                <a:defRPr/>
              </a:pPr>
              <a:t>‹#›</a:t>
            </a:fld>
            <a:endParaRPr lang="en-US" altLang="en-US"/>
          </a:p>
        </p:txBody>
      </p:sp>
    </p:spTree>
    <p:extLst>
      <p:ext uri="{BB962C8B-B14F-4D97-AF65-F5344CB8AC3E}">
        <p14:creationId xmlns:p14="http://schemas.microsoft.com/office/powerpoint/2010/main" val="16304899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bwdsb.on.ca/director/Policies_Procedures_Index" TargetMode="External"/><Relationship Id="rId7" Type="http://schemas.openxmlformats.org/officeDocument/2006/relationships/hyperlink" Target="http://www.bwdsb.on.ca/director/Procedures/TCP-B005.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bgcdsb.org/UserFiles/Servers/Server_5912063/File/Policies%20under%20review/2018%202019/BP%206-28%20Smoke%20&amp;%20Slcohol-Free%20Environment.pdf" TargetMode="External"/><Relationship Id="rId5" Type="http://schemas.openxmlformats.org/officeDocument/2006/relationships/hyperlink" Target="http://www.bwdsb.on.ca/director/Procedures/AP_6806-D.pdf" TargetMode="External"/><Relationship Id="rId4" Type="http://schemas.openxmlformats.org/officeDocument/2006/relationships/hyperlink" Target="http://www.bwdsb.on.ca/director/Procedures/AP_3810-D.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mn-ea"/>
                <a:cs typeface="+mn-cs"/>
              </a:rPr>
              <a:t>Suggested length: 35 minutes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F0BC984-CBF7-4AA7-96DE-4A4723A1E6D5}" type="slidenum">
              <a:rPr lang="en-US" altLang="en-US" smtClean="0"/>
              <a:pPr>
                <a:defRPr/>
              </a:pPr>
              <a:t>1</a:t>
            </a:fld>
            <a:endParaRPr lang="en-US" altLang="en-US"/>
          </a:p>
        </p:txBody>
      </p:sp>
    </p:spTree>
    <p:extLst>
      <p:ext uri="{BB962C8B-B14F-4D97-AF65-F5344CB8AC3E}">
        <p14:creationId xmlns:p14="http://schemas.microsoft.com/office/powerpoint/2010/main" val="4052875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https://www.ontario.ca/laws/statute/17s26   </a:t>
            </a:r>
            <a:endParaRPr lang="en-US" dirty="0"/>
          </a:p>
        </p:txBody>
      </p:sp>
      <p:sp>
        <p:nvSpPr>
          <p:cNvPr id="4" name="Slide Number Placeholder 3"/>
          <p:cNvSpPr>
            <a:spLocks noGrp="1"/>
          </p:cNvSpPr>
          <p:nvPr>
            <p:ph type="sldNum" sz="quarter" idx="10"/>
          </p:nvPr>
        </p:nvSpPr>
        <p:spPr/>
        <p:txBody>
          <a:bodyPr/>
          <a:lstStyle/>
          <a:p>
            <a:pPr>
              <a:defRPr/>
            </a:pPr>
            <a:fld id="{6F0BC984-CBF7-4AA7-96DE-4A4723A1E6D5}" type="slidenum">
              <a:rPr lang="en-US" altLang="en-US" smtClean="0"/>
              <a:pPr>
                <a:defRPr/>
              </a:pPr>
              <a:t>2</a:t>
            </a:fld>
            <a:endParaRPr lang="en-US" altLang="en-US"/>
          </a:p>
        </p:txBody>
      </p:sp>
    </p:spTree>
    <p:extLst>
      <p:ext uri="{BB962C8B-B14F-4D97-AF65-F5344CB8AC3E}">
        <p14:creationId xmlns:p14="http://schemas.microsoft.com/office/powerpoint/2010/main" val="1862835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Information from www.tobaccowise.ca    https://tobaccowise.cancercareontario.ca/en/first-nations  </a:t>
            </a:r>
            <a:endParaRPr lang="en-CA" dirty="0"/>
          </a:p>
        </p:txBody>
      </p:sp>
      <p:sp>
        <p:nvSpPr>
          <p:cNvPr id="4" name="Slide Number Placeholder 3"/>
          <p:cNvSpPr>
            <a:spLocks noGrp="1"/>
          </p:cNvSpPr>
          <p:nvPr>
            <p:ph type="sldNum" sz="quarter" idx="10"/>
          </p:nvPr>
        </p:nvSpPr>
        <p:spPr/>
        <p:txBody>
          <a:bodyPr/>
          <a:lstStyle/>
          <a:p>
            <a:pPr>
              <a:defRPr/>
            </a:pPr>
            <a:fld id="{6F0BC984-CBF7-4AA7-96DE-4A4723A1E6D5}" type="slidenum">
              <a:rPr lang="en-US" altLang="en-US" smtClean="0"/>
              <a:pPr>
                <a:defRPr/>
              </a:pPr>
              <a:t>3</a:t>
            </a:fld>
            <a:endParaRPr lang="en-US" altLang="en-US"/>
          </a:p>
        </p:txBody>
      </p:sp>
    </p:spTree>
    <p:extLst>
      <p:ext uri="{BB962C8B-B14F-4D97-AF65-F5344CB8AC3E}">
        <p14:creationId xmlns:p14="http://schemas.microsoft.com/office/powerpoint/2010/main" val="173841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6F0BC984-CBF7-4AA7-96DE-4A4723A1E6D5}" type="slidenum">
              <a:rPr lang="en-US" altLang="en-US" smtClean="0"/>
              <a:pPr>
                <a:defRPr/>
              </a:pPr>
              <a:t>4</a:t>
            </a:fld>
            <a:endParaRPr lang="en-US" altLang="en-US"/>
          </a:p>
        </p:txBody>
      </p:sp>
    </p:spTree>
    <p:extLst>
      <p:ext uri="{BB962C8B-B14F-4D97-AF65-F5344CB8AC3E}">
        <p14:creationId xmlns:p14="http://schemas.microsoft.com/office/powerpoint/2010/main" val="1137633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6F0BC984-CBF7-4AA7-96DE-4A4723A1E6D5}" type="slidenum">
              <a:rPr lang="en-US" altLang="en-US" smtClean="0"/>
              <a:pPr>
                <a:defRPr/>
              </a:pPr>
              <a:t>5</a:t>
            </a:fld>
            <a:endParaRPr lang="en-US" altLang="en-US"/>
          </a:p>
        </p:txBody>
      </p:sp>
    </p:spTree>
    <p:extLst>
      <p:ext uri="{BB962C8B-B14F-4D97-AF65-F5344CB8AC3E}">
        <p14:creationId xmlns:p14="http://schemas.microsoft.com/office/powerpoint/2010/main" val="2266817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CA" dirty="0" smtClean="0"/>
          </a:p>
          <a:p>
            <a:pPr marL="0" marR="0" lvl="0" indent="0" algn="l" defTabSz="457200" rtl="0" eaLnBrk="0" fontAlgn="base" latinLnBrk="0" hangingPunct="0">
              <a:lnSpc>
                <a:spcPct val="100000"/>
              </a:lnSpc>
              <a:spcBef>
                <a:spcPct val="30000"/>
              </a:spcBef>
              <a:spcAft>
                <a:spcPct val="0"/>
              </a:spcAft>
              <a:buClrTx/>
              <a:buSzTx/>
              <a:buFontTx/>
              <a:buNone/>
              <a:tabLst/>
              <a:defRPr/>
            </a:pPr>
            <a:r>
              <a:rPr lang="en-CA" dirty="0" smtClean="0"/>
              <a:t>Learn where smoking tobacco or cannabis or vaping anything (e.g. with an e-cigarette) is banned in Ontario. https://www.ontario.ca/page/where-you-cant-smoke-or-vape-ontario#section-10</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CA" dirty="0" smtClean="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CA" dirty="0" smtClean="0"/>
          </a:p>
          <a:p>
            <a:r>
              <a:rPr lang="en-CA" dirty="0" smtClean="0"/>
              <a:t> </a:t>
            </a:r>
            <a:endParaRPr lang="en-CA" dirty="0"/>
          </a:p>
        </p:txBody>
      </p:sp>
      <p:sp>
        <p:nvSpPr>
          <p:cNvPr id="4" name="Slide Number Placeholder 3"/>
          <p:cNvSpPr>
            <a:spLocks noGrp="1"/>
          </p:cNvSpPr>
          <p:nvPr>
            <p:ph type="sldNum" sz="quarter" idx="10"/>
          </p:nvPr>
        </p:nvSpPr>
        <p:spPr/>
        <p:txBody>
          <a:bodyPr/>
          <a:lstStyle/>
          <a:p>
            <a:pPr>
              <a:defRPr/>
            </a:pPr>
            <a:fld id="{6F0BC984-CBF7-4AA7-96DE-4A4723A1E6D5}" type="slidenum">
              <a:rPr lang="en-US" altLang="en-US" smtClean="0"/>
              <a:pPr>
                <a:defRPr/>
              </a:pPr>
              <a:t>6</a:t>
            </a:fld>
            <a:endParaRPr lang="en-US" altLang="en-US"/>
          </a:p>
        </p:txBody>
      </p:sp>
    </p:spTree>
    <p:extLst>
      <p:ext uri="{BB962C8B-B14F-4D97-AF65-F5344CB8AC3E}">
        <p14:creationId xmlns:p14="http://schemas.microsoft.com/office/powerpoint/2010/main" val="2995254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latin typeface="+mn-lt"/>
                <a:ea typeface="+mn-ea"/>
                <a:cs typeface="+mn-cs"/>
              </a:rPr>
              <a:t>No person can smoke or vape on school property or within 20 metres of school property</a:t>
            </a: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The fine for vaping or smoking on school property is $305 (including fees).</a:t>
            </a:r>
          </a:p>
          <a:p>
            <a:r>
              <a:rPr lang="en-CA" sz="1200" kern="1200" dirty="0" smtClean="0">
                <a:solidFill>
                  <a:schemeClr val="tx1"/>
                </a:solidFill>
                <a:effectLst/>
                <a:latin typeface="+mn-lt"/>
                <a:ea typeface="+mn-ea"/>
                <a:cs typeface="+mn-cs"/>
              </a:rPr>
              <a:t> </a:t>
            </a:r>
          </a:p>
          <a:p>
            <a:r>
              <a:rPr lang="en-CA" dirty="0" smtClean="0"/>
              <a:t>https://www.publichealthgreybruce.on.ca/Portals/0/Topics/SmokingTobacco/SFOA_Schools.pdf </a:t>
            </a:r>
            <a:endParaRPr lang="en-CA" dirty="0"/>
          </a:p>
        </p:txBody>
      </p:sp>
      <p:sp>
        <p:nvSpPr>
          <p:cNvPr id="4" name="Slide Number Placeholder 3"/>
          <p:cNvSpPr>
            <a:spLocks noGrp="1"/>
          </p:cNvSpPr>
          <p:nvPr>
            <p:ph type="sldNum" sz="quarter" idx="10"/>
          </p:nvPr>
        </p:nvSpPr>
        <p:spPr/>
        <p:txBody>
          <a:bodyPr/>
          <a:lstStyle/>
          <a:p>
            <a:pPr>
              <a:defRPr/>
            </a:pPr>
            <a:fld id="{6F0BC984-CBF7-4AA7-96DE-4A4723A1E6D5}" type="slidenum">
              <a:rPr lang="en-US" altLang="en-US" smtClean="0"/>
              <a:pPr>
                <a:defRPr/>
              </a:pPr>
              <a:t>7</a:t>
            </a:fld>
            <a:endParaRPr lang="en-US" altLang="en-US"/>
          </a:p>
        </p:txBody>
      </p:sp>
    </p:spTree>
    <p:extLst>
      <p:ext uri="{BB962C8B-B14F-4D97-AF65-F5344CB8AC3E}">
        <p14:creationId xmlns:p14="http://schemas.microsoft.com/office/powerpoint/2010/main" val="173550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https://www.publichealthgreybruce.on.ca/Portals/0/Topics/SmokingTobacco/SFOA_Motor_Vehicles.pdf  </a:t>
            </a:r>
            <a:endParaRPr lang="en-CA" dirty="0"/>
          </a:p>
        </p:txBody>
      </p:sp>
      <p:sp>
        <p:nvSpPr>
          <p:cNvPr id="4" name="Slide Number Placeholder 3"/>
          <p:cNvSpPr>
            <a:spLocks noGrp="1"/>
          </p:cNvSpPr>
          <p:nvPr>
            <p:ph type="sldNum" sz="quarter" idx="10"/>
          </p:nvPr>
        </p:nvSpPr>
        <p:spPr/>
        <p:txBody>
          <a:bodyPr/>
          <a:lstStyle/>
          <a:p>
            <a:pPr>
              <a:defRPr/>
            </a:pPr>
            <a:fld id="{6F0BC984-CBF7-4AA7-96DE-4A4723A1E6D5}" type="slidenum">
              <a:rPr lang="en-US" altLang="en-US" smtClean="0"/>
              <a:pPr>
                <a:defRPr/>
              </a:pPr>
              <a:t>9</a:t>
            </a:fld>
            <a:endParaRPr lang="en-US" altLang="en-US"/>
          </a:p>
        </p:txBody>
      </p:sp>
    </p:spTree>
    <p:extLst>
      <p:ext uri="{BB962C8B-B14F-4D97-AF65-F5344CB8AC3E}">
        <p14:creationId xmlns:p14="http://schemas.microsoft.com/office/powerpoint/2010/main" val="995342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 In addition to the laws and regulations of the Smoke-Free Ontario Act 2017, school boards have policies that outline rules and discipline for substance misuse on school property or at school sanctioned events.  Visit your</a:t>
            </a:r>
            <a:r>
              <a:rPr lang="en-CA" sz="1200" kern="1200" baseline="0" dirty="0" smtClean="0">
                <a:solidFill>
                  <a:schemeClr val="tx1"/>
                </a:solidFill>
                <a:effectLst/>
                <a:latin typeface="+mn-lt"/>
                <a:ea typeface="+mn-ea"/>
                <a:cs typeface="+mn-cs"/>
              </a:rPr>
              <a:t> policy here or speak with your school administration.   Below are example polices from the Grey Bruce Region:</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Blue Water District School Board</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Refer to this section of policies: </a:t>
            </a:r>
            <a:r>
              <a:rPr lang="en-CA" sz="1200" b="1" u="sng" kern="1200" dirty="0" smtClean="0">
                <a:solidFill>
                  <a:schemeClr val="tx1"/>
                </a:solidFill>
                <a:effectLst/>
                <a:latin typeface="+mn-lt"/>
                <a:ea typeface="+mn-ea"/>
                <a:cs typeface="+mn-cs"/>
                <a:hlinkClick r:id="rId3"/>
              </a:rPr>
              <a:t>www.bwdsb.on.ca/director/Policies_Procedures_Index</a:t>
            </a:r>
            <a:r>
              <a:rPr lang="en-CA" sz="1200" b="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u="none" strike="noStrike" kern="1200" dirty="0" smtClean="0">
                <a:solidFill>
                  <a:schemeClr val="tx1"/>
                </a:solidFill>
                <a:effectLst/>
                <a:latin typeface="+mn-lt"/>
                <a:ea typeface="+mn-ea"/>
                <a:cs typeface="+mn-cs"/>
                <a:hlinkClick r:id="rId4"/>
              </a:rPr>
              <a:t>Alcohol, Tobacco, Vaping, Cannabis, and Drug Free Environment</a:t>
            </a:r>
            <a:r>
              <a:rPr lang="en-CA" sz="1200" b="1" kern="1200" dirty="0" smtClean="0">
                <a:solidFill>
                  <a:schemeClr val="tx1"/>
                </a:solidFill>
                <a:effectLst/>
                <a:latin typeface="+mn-lt"/>
                <a:ea typeface="+mn-ea"/>
                <a:cs typeface="+mn-cs"/>
              </a:rPr>
              <a:t>  </a:t>
            </a:r>
            <a:r>
              <a:rPr lang="en-CA" sz="1200" b="1" u="sng" kern="1200" dirty="0" smtClean="0">
                <a:solidFill>
                  <a:schemeClr val="tx1"/>
                </a:solidFill>
                <a:effectLst/>
                <a:latin typeface="+mn-lt"/>
                <a:ea typeface="+mn-ea"/>
                <a:cs typeface="+mn-cs"/>
                <a:hlinkClick r:id="rId4"/>
              </a:rPr>
              <a:t>http://www.bwdsb.on.ca/director/Procedures/AP_3810-D.pdf</a:t>
            </a:r>
            <a:r>
              <a:rPr lang="en-CA" sz="1200" b="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u="none" strike="noStrike" kern="1200" dirty="0" smtClean="0">
                <a:solidFill>
                  <a:schemeClr val="tx1"/>
                </a:solidFill>
                <a:effectLst/>
                <a:latin typeface="+mn-lt"/>
                <a:ea typeface="+mn-ea"/>
                <a:cs typeface="+mn-cs"/>
                <a:hlinkClick r:id="rId5"/>
              </a:rPr>
              <a:t>Drug, Cannabis, Alcohol, and Tobacco - Standards and Education</a:t>
            </a:r>
            <a:r>
              <a:rPr lang="en-CA" sz="1200" kern="1200" dirty="0" smtClean="0">
                <a:solidFill>
                  <a:schemeClr val="tx1"/>
                </a:solidFill>
                <a:effectLst/>
                <a:latin typeface="+mn-lt"/>
                <a:ea typeface="+mn-ea"/>
                <a:cs typeface="+mn-cs"/>
              </a:rPr>
              <a:t> </a:t>
            </a:r>
            <a:r>
              <a:rPr lang="en-CA" sz="1200" b="1" u="sng" kern="1200" dirty="0" smtClean="0">
                <a:solidFill>
                  <a:schemeClr val="tx1"/>
                </a:solidFill>
                <a:effectLst/>
                <a:latin typeface="+mn-lt"/>
                <a:ea typeface="+mn-ea"/>
                <a:cs typeface="+mn-cs"/>
                <a:hlinkClick r:id="rId5"/>
              </a:rPr>
              <a:t>http://www.bwdsb.on.ca/director/Procedures/AP_6806-D.pdf</a:t>
            </a:r>
            <a:r>
              <a:rPr lang="en-CA" sz="1200" b="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Bruce Grey Catholic District School Board, refer to:  </a:t>
            </a:r>
            <a:r>
              <a:rPr lang="en-CA" sz="1200" b="1" u="sng" kern="1200" dirty="0" smtClean="0">
                <a:solidFill>
                  <a:schemeClr val="tx1"/>
                </a:solidFill>
                <a:effectLst/>
                <a:latin typeface="+mn-lt"/>
                <a:ea typeface="+mn-ea"/>
                <a:cs typeface="+mn-cs"/>
                <a:hlinkClick r:id="rId6"/>
              </a:rPr>
              <a:t>http://www.bgcdsb.org/UserFiles/Servers/Server_5912063/File/Policies%20under%20review/2018%202019/BP%206-28%20Smoke%20&amp;%20Slcohol-Free%20Environment.pdf</a:t>
            </a:r>
            <a:r>
              <a:rPr lang="en-CA" sz="1200" b="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r>
              <a:rPr lang="en-CA" sz="1200" b="1" kern="1200" dirty="0" smtClean="0">
                <a:solidFill>
                  <a:schemeClr val="tx1"/>
                </a:solidFill>
                <a:effectLst/>
                <a:latin typeface="+mn-lt"/>
                <a:ea typeface="+mn-ea"/>
                <a:cs typeface="+mn-cs"/>
              </a:rPr>
              <a:t>Student Transportation Service Consortium of Grey-Bruce</a:t>
            </a:r>
            <a:endParaRPr lang="en-CA" sz="1200" kern="1200" dirty="0" smtClean="0">
              <a:solidFill>
                <a:schemeClr val="tx1"/>
              </a:solidFill>
              <a:effectLst/>
              <a:latin typeface="+mn-lt"/>
              <a:ea typeface="+mn-ea"/>
              <a:cs typeface="+mn-cs"/>
            </a:endParaRPr>
          </a:p>
          <a:p>
            <a:r>
              <a:rPr lang="en-CA" sz="1200" b="1" u="sng" kern="1200" dirty="0" smtClean="0">
                <a:solidFill>
                  <a:schemeClr val="tx1"/>
                </a:solidFill>
                <a:effectLst/>
                <a:latin typeface="+mn-lt"/>
                <a:ea typeface="+mn-ea"/>
                <a:cs typeface="+mn-cs"/>
                <a:hlinkClick r:id="rId7"/>
              </a:rPr>
              <a:t>http://www.bwdsb.on.ca/director/Procedures/TCP-B005.pdf</a:t>
            </a:r>
            <a:r>
              <a:rPr lang="en-CA" sz="1200" kern="1200" dirty="0" smtClean="0">
                <a:solidFill>
                  <a:schemeClr val="tx1"/>
                </a:solidFill>
                <a:effectLst/>
                <a:latin typeface="+mn-lt"/>
                <a:ea typeface="+mn-ea"/>
                <a:cs typeface="+mn-cs"/>
              </a:rPr>
              <a:t> </a:t>
            </a:r>
          </a:p>
          <a:p>
            <a:r>
              <a:rPr lang="en-CA" sz="1200" kern="1200" dirty="0" smtClean="0">
                <a:solidFill>
                  <a:schemeClr val="tx1"/>
                </a:solidFill>
                <a:effectLst/>
                <a:latin typeface="+mn-lt"/>
                <a:ea typeface="+mn-ea"/>
                <a:cs typeface="+mn-cs"/>
              </a:rPr>
              <a:t> </a:t>
            </a:r>
          </a:p>
          <a:p>
            <a:endParaRPr lang="en-US" dirty="0" smtClean="0"/>
          </a:p>
          <a:p>
            <a:endParaRPr lang="en-CA" dirty="0"/>
          </a:p>
        </p:txBody>
      </p:sp>
      <p:sp>
        <p:nvSpPr>
          <p:cNvPr id="4" name="Slide Number Placeholder 3"/>
          <p:cNvSpPr>
            <a:spLocks noGrp="1"/>
          </p:cNvSpPr>
          <p:nvPr>
            <p:ph type="sldNum" sz="quarter" idx="10"/>
          </p:nvPr>
        </p:nvSpPr>
        <p:spPr/>
        <p:txBody>
          <a:bodyPr/>
          <a:lstStyle/>
          <a:p>
            <a:pPr>
              <a:defRPr/>
            </a:pPr>
            <a:fld id="{6F0BC984-CBF7-4AA7-96DE-4A4723A1E6D5}" type="slidenum">
              <a:rPr lang="en-US" altLang="en-US" smtClean="0"/>
              <a:pPr>
                <a:defRPr/>
              </a:pPr>
              <a:t>10</a:t>
            </a:fld>
            <a:endParaRPr lang="en-US" altLang="en-US"/>
          </a:p>
        </p:txBody>
      </p:sp>
    </p:spTree>
    <p:extLst>
      <p:ext uri="{BB962C8B-B14F-4D97-AF65-F5344CB8AC3E}">
        <p14:creationId xmlns:p14="http://schemas.microsoft.com/office/powerpoint/2010/main" val="2444173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emf"/><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24332" t="-114" r="37975" b="114"/>
          <a:stretch/>
        </p:blipFill>
        <p:spPr>
          <a:xfrm>
            <a:off x="1946031" y="956311"/>
            <a:ext cx="7197970" cy="4417605"/>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36506"/>
          <a:stretch/>
        </p:blipFill>
        <p:spPr>
          <a:xfrm>
            <a:off x="0" y="1154609"/>
            <a:ext cx="6060831" cy="4224355"/>
          </a:xfrm>
          <a:prstGeom prst="rect">
            <a:avLst/>
          </a:prstGeom>
        </p:spPr>
      </p:pic>
      <p:sp>
        <p:nvSpPr>
          <p:cNvPr id="2" name="Title 1"/>
          <p:cNvSpPr>
            <a:spLocks noGrp="1"/>
          </p:cNvSpPr>
          <p:nvPr>
            <p:ph type="ctrTitle"/>
          </p:nvPr>
        </p:nvSpPr>
        <p:spPr>
          <a:xfrm>
            <a:off x="199292" y="1436794"/>
            <a:ext cx="4958862" cy="3567211"/>
          </a:xfrm>
        </p:spPr>
        <p:txBody>
          <a:bodyPr anchor="t"/>
          <a:lstStyle>
            <a:lvl1pPr algn="l">
              <a:defRPr sz="5400" b="1"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89185" y="5836912"/>
            <a:ext cx="6858000" cy="427892"/>
          </a:xfrm>
        </p:spPr>
        <p:txBody>
          <a:bodyPr/>
          <a:lstStyle>
            <a:lvl1pPr marL="0" indent="0" algn="ctr">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46" y="1"/>
            <a:ext cx="9777046" cy="1154608"/>
          </a:xfrm>
          <a:prstGeom prst="rect">
            <a:avLst/>
          </a:prstGeom>
          <a:effectLst>
            <a:outerShdw blurRad="50800" dist="76200" dir="5400000" algn="t" rotWithShape="0">
              <a:prstClr val="black">
                <a:alpha val="40000"/>
              </a:prstClr>
            </a:outerShdw>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122499"/>
            <a:ext cx="4199794" cy="426561"/>
          </a:xfrm>
          <a:prstGeom prst="rect">
            <a:avLst/>
          </a:prstGeom>
          <a:effectLst>
            <a:outerShdw blurRad="50800" dist="76200" dir="5400000" algn="t" rotWithShape="0">
              <a:prstClr val="black">
                <a:alpha val="40000"/>
              </a:prstClr>
            </a:outerShdw>
          </a:effectLst>
        </p:spPr>
      </p:pic>
      <p:sp>
        <p:nvSpPr>
          <p:cNvPr id="17" name="Subtitle 2"/>
          <p:cNvSpPr txBox="1">
            <a:spLocks/>
          </p:cNvSpPr>
          <p:nvPr/>
        </p:nvSpPr>
        <p:spPr>
          <a:xfrm>
            <a:off x="382407" y="5245161"/>
            <a:ext cx="1795155" cy="252297"/>
          </a:xfrm>
          <a:prstGeom prst="rect">
            <a:avLst/>
          </a:prstGeom>
        </p:spPr>
        <p:txBody>
          <a:bodyPr vert="horz" lIns="91440" tIns="45720" rIns="91440" bIns="45720" rtlCol="0">
            <a:normAutofit fontScale="85000" lnSpcReduction="20000"/>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2400" b="0" i="0" kern="1200">
                <a:solidFill>
                  <a:srgbClr val="065DA3"/>
                </a:solidFill>
                <a:latin typeface="Montserrat" charset="0"/>
                <a:ea typeface="Montserrat" charset="0"/>
                <a:cs typeface="Montserrat" charset="0"/>
              </a:defRPr>
            </a:lvl1pPr>
            <a:lvl2pPr marL="457200" marR="0" indent="0" algn="ctr" defTabSz="914400" rtl="0" eaLnBrk="1" fontAlgn="auto" latinLnBrk="0" hangingPunct="1">
              <a:lnSpc>
                <a:spcPct val="90000"/>
              </a:lnSpc>
              <a:spcBef>
                <a:spcPts val="500"/>
              </a:spcBef>
              <a:spcAft>
                <a:spcPts val="0"/>
              </a:spcAft>
              <a:buClrTx/>
              <a:buSzTx/>
              <a:buFont typeface="Arial"/>
              <a:buNone/>
              <a:tabLst/>
              <a:defRPr sz="2000" b="0" i="0" kern="1200">
                <a:solidFill>
                  <a:schemeClr val="tx1"/>
                </a:solidFill>
                <a:latin typeface="Montserrat" charset="0"/>
                <a:ea typeface="Montserrat" charset="0"/>
                <a:cs typeface="Montserrat" charset="0"/>
              </a:defRPr>
            </a:lvl2pPr>
            <a:lvl3pPr marL="914400" marR="0" indent="0" algn="ctr" defTabSz="914400" rtl="0" eaLnBrk="1" fontAlgn="auto" latinLnBrk="0" hangingPunct="1">
              <a:lnSpc>
                <a:spcPct val="90000"/>
              </a:lnSpc>
              <a:spcBef>
                <a:spcPts val="500"/>
              </a:spcBef>
              <a:spcAft>
                <a:spcPts val="0"/>
              </a:spcAft>
              <a:buClrTx/>
              <a:buSzTx/>
              <a:buFont typeface="Arial"/>
              <a:buNone/>
              <a:tabLst/>
              <a:defRPr sz="1800" b="0" i="0" kern="1200">
                <a:solidFill>
                  <a:schemeClr val="tx1"/>
                </a:solidFill>
                <a:latin typeface="Montserrat" charset="0"/>
                <a:ea typeface="Montserrat" charset="0"/>
                <a:cs typeface="Montserrat" charset="0"/>
              </a:defRPr>
            </a:lvl3pPr>
            <a:lvl4pPr marL="1371600" marR="0" indent="0" algn="ctr" defTabSz="914400" rtl="0" eaLnBrk="1" fontAlgn="auto" latinLnBrk="0" hangingPunct="1">
              <a:lnSpc>
                <a:spcPct val="90000"/>
              </a:lnSpc>
              <a:spcBef>
                <a:spcPts val="500"/>
              </a:spcBef>
              <a:spcAft>
                <a:spcPts val="0"/>
              </a:spcAft>
              <a:buClrTx/>
              <a:buSzTx/>
              <a:buFont typeface="Arial"/>
              <a:buNone/>
              <a:tabLst/>
              <a:defRPr sz="1600" b="0" i="0" kern="1200">
                <a:solidFill>
                  <a:schemeClr val="tx1"/>
                </a:solidFill>
                <a:latin typeface="Montserrat" charset="0"/>
                <a:ea typeface="Montserrat" charset="0"/>
                <a:cs typeface="Montserrat" charset="0"/>
              </a:defRPr>
            </a:lvl4pPr>
            <a:lvl5pPr marL="1828800" marR="0" indent="0" algn="ctr" defTabSz="914400" rtl="0" eaLnBrk="1" fontAlgn="auto" latinLnBrk="0" hangingPunct="1">
              <a:lnSpc>
                <a:spcPct val="90000"/>
              </a:lnSpc>
              <a:spcBef>
                <a:spcPts val="500"/>
              </a:spcBef>
              <a:spcAft>
                <a:spcPts val="0"/>
              </a:spcAft>
              <a:buClrTx/>
              <a:buSzTx/>
              <a:buFont typeface="Arial"/>
              <a:buNone/>
              <a:tabLst/>
              <a:defRPr sz="1600" b="0" i="0" kern="1200">
                <a:solidFill>
                  <a:schemeClr val="tx1"/>
                </a:solidFill>
                <a:latin typeface="Montserrat" charset="0"/>
                <a:ea typeface="Montserrat" charset="0"/>
                <a:cs typeface="Montserra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cap="all" baseline="0" dirty="0">
                <a:solidFill>
                  <a:schemeClr val="bg1"/>
                </a:solidFill>
                <a:latin typeface="Montserrat" charset="0"/>
                <a:ea typeface="Montserrat" charset="0"/>
                <a:cs typeface="Montserrat" charset="0"/>
              </a:rPr>
              <a:t>Presented by</a:t>
            </a:r>
          </a:p>
        </p:txBody>
      </p:sp>
      <p:sp>
        <p:nvSpPr>
          <p:cNvPr id="19" name="Content Placeholder 18"/>
          <p:cNvSpPr>
            <a:spLocks noGrp="1"/>
          </p:cNvSpPr>
          <p:nvPr>
            <p:ph sz="quarter" idx="10" hasCustomPrompt="1"/>
          </p:nvPr>
        </p:nvSpPr>
        <p:spPr>
          <a:xfrm>
            <a:off x="3106616" y="256100"/>
            <a:ext cx="5860442" cy="604838"/>
          </a:xfrm>
        </p:spPr>
        <p:txBody>
          <a:bodyPr anchor="ctr"/>
          <a:lstStyle>
            <a:lvl1pPr algn="r">
              <a:defRPr>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lang="en-US" dirty="0"/>
              <a:t>Event	/	Date</a:t>
            </a:r>
          </a:p>
        </p:txBody>
      </p:sp>
      <p:pic>
        <p:nvPicPr>
          <p:cNvPr id="5" name="Picture 4">
            <a:extLst>
              <a:ext uri="{FF2B5EF4-FFF2-40B4-BE49-F238E27FC236}">
                <a16:creationId xmlns:a16="http://schemas.microsoft.com/office/drawing/2014/main" id="{EE6F80AA-6AF2-B14B-AACF-BE4EF94F9E74}"/>
              </a:ext>
            </a:extLst>
          </p:cNvPr>
          <p:cNvPicPr>
            <a:picLocks noChangeAspect="1"/>
          </p:cNvPicPr>
          <p:nvPr/>
        </p:nvPicPr>
        <p:blipFill>
          <a:blip r:embed="rId5"/>
          <a:stretch>
            <a:fillRect/>
          </a:stretch>
        </p:blipFill>
        <p:spPr>
          <a:xfrm>
            <a:off x="350505" y="121547"/>
            <a:ext cx="1772561" cy="940288"/>
          </a:xfrm>
          <a:prstGeom prst="rect">
            <a:avLst/>
          </a:prstGeom>
        </p:spPr>
      </p:pic>
      <p:pic>
        <p:nvPicPr>
          <p:cNvPr id="16" name="Picture 15">
            <a:extLst>
              <a:ext uri="{FF2B5EF4-FFF2-40B4-BE49-F238E27FC236}">
                <a16:creationId xmlns:a16="http://schemas.microsoft.com/office/drawing/2014/main" id="{B58ACDF9-10B4-3E4A-BBF4-D874C7F7493E}"/>
              </a:ext>
            </a:extLst>
          </p:cNvPr>
          <p:cNvPicPr>
            <a:picLocks noChangeAspect="1"/>
          </p:cNvPicPr>
          <p:nvPr/>
        </p:nvPicPr>
        <p:blipFill>
          <a:blip r:embed="rId6"/>
          <a:stretch>
            <a:fillRect/>
          </a:stretch>
        </p:blipFill>
        <p:spPr>
          <a:xfrm>
            <a:off x="0" y="6451600"/>
            <a:ext cx="9144000" cy="406400"/>
          </a:xfrm>
          <a:prstGeom prst="rect">
            <a:avLst/>
          </a:prstGeom>
        </p:spPr>
      </p:pic>
      <p:pic>
        <p:nvPicPr>
          <p:cNvPr id="12" name="Picture 11">
            <a:extLst>
              <a:ext uri="{FF2B5EF4-FFF2-40B4-BE49-F238E27FC236}">
                <a16:creationId xmlns:a16="http://schemas.microsoft.com/office/drawing/2014/main" id="{98BF1FB2-7CAE-4E65-AEFF-747572E46EEB}"/>
              </a:ext>
            </a:extLst>
          </p:cNvPr>
          <p:cNvPicPr>
            <a:picLocks noChangeAspect="1"/>
          </p:cNvPicPr>
          <p:nvPr/>
        </p:nvPicPr>
        <p:blipFill rotWithShape="1">
          <a:blip r:embed="rId2"/>
          <a:srcRect l="-24332" t="-114" r="37975" b="114"/>
          <a:stretch/>
        </p:blipFill>
        <p:spPr>
          <a:xfrm>
            <a:off x="1946031" y="956311"/>
            <a:ext cx="7197970" cy="4417605"/>
          </a:xfrm>
          <a:prstGeom prst="rect">
            <a:avLst/>
          </a:prstGeom>
        </p:spPr>
      </p:pic>
      <p:pic>
        <p:nvPicPr>
          <p:cNvPr id="18" name="Picture 17">
            <a:extLst>
              <a:ext uri="{FF2B5EF4-FFF2-40B4-BE49-F238E27FC236}">
                <a16:creationId xmlns:a16="http://schemas.microsoft.com/office/drawing/2014/main" id="{C13C7ECC-93D5-4660-A00A-6EEE2E828ECE}"/>
              </a:ext>
            </a:extLst>
          </p:cNvPr>
          <p:cNvPicPr>
            <a:picLocks noChangeAspect="1"/>
          </p:cNvPicPr>
          <p:nvPr/>
        </p:nvPicPr>
        <p:blipFill rotWithShape="1">
          <a:blip r:embed="rId3">
            <a:extLst>
              <a:ext uri="{28A0092B-C50C-407E-A947-70E740481C1C}">
                <a14:useLocalDpi xmlns:a14="http://schemas.microsoft.com/office/drawing/2010/main" val="0"/>
              </a:ext>
            </a:extLst>
          </a:blip>
          <a:srcRect r="36506"/>
          <a:stretch/>
        </p:blipFill>
        <p:spPr>
          <a:xfrm>
            <a:off x="0" y="1154609"/>
            <a:ext cx="6060831" cy="4224355"/>
          </a:xfrm>
          <a:prstGeom prst="rect">
            <a:avLst/>
          </a:prstGeom>
        </p:spPr>
      </p:pic>
      <p:pic>
        <p:nvPicPr>
          <p:cNvPr id="20" name="Picture 19">
            <a:extLst>
              <a:ext uri="{FF2B5EF4-FFF2-40B4-BE49-F238E27FC236}">
                <a16:creationId xmlns:a16="http://schemas.microsoft.com/office/drawing/2014/main" id="{F61D2212-8FCF-4626-B0EE-FB99700D3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46" y="1"/>
            <a:ext cx="9777046" cy="1154608"/>
          </a:xfrm>
          <a:prstGeom prst="rect">
            <a:avLst/>
          </a:prstGeom>
          <a:effectLst>
            <a:outerShdw blurRad="50800" dist="76200" dir="5400000" algn="t" rotWithShape="0">
              <a:prstClr val="black">
                <a:alpha val="40000"/>
              </a:prstClr>
            </a:outerShdw>
          </a:effectLst>
        </p:spPr>
      </p:pic>
      <p:pic>
        <p:nvPicPr>
          <p:cNvPr id="21" name="Picture 20">
            <a:extLst>
              <a:ext uri="{FF2B5EF4-FFF2-40B4-BE49-F238E27FC236}">
                <a16:creationId xmlns:a16="http://schemas.microsoft.com/office/drawing/2014/main" id="{4EF48081-DEF1-479F-BA38-20EF4B764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122499"/>
            <a:ext cx="4199794" cy="426561"/>
          </a:xfrm>
          <a:prstGeom prst="rect">
            <a:avLst/>
          </a:prstGeom>
          <a:effectLst>
            <a:outerShdw blurRad="50800" dist="76200" dir="5400000" algn="t" rotWithShape="0">
              <a:prstClr val="black">
                <a:alpha val="40000"/>
              </a:prstClr>
            </a:outerShdw>
          </a:effectLst>
        </p:spPr>
      </p:pic>
      <p:pic>
        <p:nvPicPr>
          <p:cNvPr id="23" name="Picture 22">
            <a:extLst>
              <a:ext uri="{FF2B5EF4-FFF2-40B4-BE49-F238E27FC236}">
                <a16:creationId xmlns:a16="http://schemas.microsoft.com/office/drawing/2014/main" id="{A3631EBB-5490-4E67-84A9-9B435848819D}"/>
              </a:ext>
            </a:extLst>
          </p:cNvPr>
          <p:cNvPicPr>
            <a:picLocks noChangeAspect="1"/>
          </p:cNvPicPr>
          <p:nvPr/>
        </p:nvPicPr>
        <p:blipFill>
          <a:blip r:embed="rId5"/>
          <a:stretch>
            <a:fillRect/>
          </a:stretch>
        </p:blipFill>
        <p:spPr>
          <a:xfrm>
            <a:off x="350505" y="121547"/>
            <a:ext cx="1772561" cy="940288"/>
          </a:xfrm>
          <a:prstGeom prst="rect">
            <a:avLst/>
          </a:prstGeom>
        </p:spPr>
      </p:pic>
      <p:pic>
        <p:nvPicPr>
          <p:cNvPr id="24" name="Picture 23">
            <a:extLst>
              <a:ext uri="{FF2B5EF4-FFF2-40B4-BE49-F238E27FC236}">
                <a16:creationId xmlns:a16="http://schemas.microsoft.com/office/drawing/2014/main" id="{F0D86922-5580-4A9B-817D-902DAF696FA3}"/>
              </a:ext>
            </a:extLst>
          </p:cNvPr>
          <p:cNvPicPr>
            <a:picLocks noChangeAspect="1"/>
          </p:cNvPicPr>
          <p:nvPr/>
        </p:nvPicPr>
        <p:blipFill>
          <a:blip r:embed="rId6"/>
          <a:stretch>
            <a:fillRect/>
          </a:stretch>
        </p:blipFill>
        <p:spPr>
          <a:xfrm>
            <a:off x="0" y="6451600"/>
            <a:ext cx="9144000" cy="406400"/>
          </a:xfrm>
          <a:prstGeom prst="rect">
            <a:avLst/>
          </a:prstGeom>
        </p:spPr>
      </p:pic>
    </p:spTree>
    <p:extLst>
      <p:ext uri="{BB962C8B-B14F-4D97-AF65-F5344CB8AC3E}">
        <p14:creationId xmlns:p14="http://schemas.microsoft.com/office/powerpoint/2010/main" val="53943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Default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7661529" cy="1148862"/>
          </a:xfrm>
          <a:prstGeom prst="rect">
            <a:avLst/>
          </a:prstGeom>
        </p:spPr>
      </p:pic>
      <p:sp>
        <p:nvSpPr>
          <p:cNvPr id="2" name="Title 1"/>
          <p:cNvSpPr>
            <a:spLocks noGrp="1"/>
          </p:cNvSpPr>
          <p:nvPr>
            <p:ph type="title"/>
          </p:nvPr>
        </p:nvSpPr>
        <p:spPr>
          <a:xfrm>
            <a:off x="348075" y="212632"/>
            <a:ext cx="7072634" cy="783737"/>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48073" y="1283409"/>
            <a:ext cx="8502849" cy="512911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AFBAA7D-3C99-3A46-999E-18D17688EC38}"/>
              </a:ext>
            </a:extLst>
          </p:cNvPr>
          <p:cNvPicPr>
            <a:picLocks noChangeAspect="1"/>
          </p:cNvPicPr>
          <p:nvPr/>
        </p:nvPicPr>
        <p:blipFill>
          <a:blip r:embed="rId3"/>
          <a:stretch>
            <a:fillRect/>
          </a:stretch>
        </p:blipFill>
        <p:spPr>
          <a:xfrm>
            <a:off x="0" y="6451600"/>
            <a:ext cx="9144000" cy="406400"/>
          </a:xfrm>
          <a:prstGeom prst="rect">
            <a:avLst/>
          </a:prstGeom>
        </p:spPr>
      </p:pic>
      <p:pic>
        <p:nvPicPr>
          <p:cNvPr id="7" name="Picture 6">
            <a:extLst>
              <a:ext uri="{FF2B5EF4-FFF2-40B4-BE49-F238E27FC236}">
                <a16:creationId xmlns:a16="http://schemas.microsoft.com/office/drawing/2014/main" id="{E64C6DA3-7973-694B-B0DB-0C86480FB6F2}"/>
              </a:ext>
            </a:extLst>
          </p:cNvPr>
          <p:cNvPicPr>
            <a:picLocks noChangeAspect="1"/>
          </p:cNvPicPr>
          <p:nvPr/>
        </p:nvPicPr>
        <p:blipFill>
          <a:blip r:embed="rId4"/>
          <a:stretch>
            <a:fillRect/>
          </a:stretch>
        </p:blipFill>
        <p:spPr>
          <a:xfrm>
            <a:off x="7661529" y="258963"/>
            <a:ext cx="1189393" cy="630936"/>
          </a:xfrm>
          <a:prstGeom prst="rect">
            <a:avLst/>
          </a:prstGeom>
        </p:spPr>
      </p:pic>
      <p:pic>
        <p:nvPicPr>
          <p:cNvPr id="8" name="Picture 7">
            <a:extLst>
              <a:ext uri="{FF2B5EF4-FFF2-40B4-BE49-F238E27FC236}">
                <a16:creationId xmlns:a16="http://schemas.microsoft.com/office/drawing/2014/main" id="{707D359F-7DAF-4D5A-9CD7-D2110F909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7661529" cy="1148862"/>
          </a:xfrm>
          <a:prstGeom prst="rect">
            <a:avLst/>
          </a:prstGeom>
        </p:spPr>
      </p:pic>
      <p:pic>
        <p:nvPicPr>
          <p:cNvPr id="10" name="Picture 9">
            <a:extLst>
              <a:ext uri="{FF2B5EF4-FFF2-40B4-BE49-F238E27FC236}">
                <a16:creationId xmlns:a16="http://schemas.microsoft.com/office/drawing/2014/main" id="{2D63219E-1A02-4BF1-A06C-8D0FA431AC26}"/>
              </a:ext>
            </a:extLst>
          </p:cNvPr>
          <p:cNvPicPr>
            <a:picLocks noChangeAspect="1"/>
          </p:cNvPicPr>
          <p:nvPr/>
        </p:nvPicPr>
        <p:blipFill>
          <a:blip r:embed="rId3"/>
          <a:stretch>
            <a:fillRect/>
          </a:stretch>
        </p:blipFill>
        <p:spPr>
          <a:xfrm>
            <a:off x="0" y="6451600"/>
            <a:ext cx="9144000" cy="406400"/>
          </a:xfrm>
          <a:prstGeom prst="rect">
            <a:avLst/>
          </a:prstGeom>
        </p:spPr>
      </p:pic>
      <p:pic>
        <p:nvPicPr>
          <p:cNvPr id="11" name="Picture 10">
            <a:extLst>
              <a:ext uri="{FF2B5EF4-FFF2-40B4-BE49-F238E27FC236}">
                <a16:creationId xmlns:a16="http://schemas.microsoft.com/office/drawing/2014/main" id="{FAFFE710-8D66-489F-A59E-B302EC777CC0}"/>
              </a:ext>
            </a:extLst>
          </p:cNvPr>
          <p:cNvPicPr>
            <a:picLocks noChangeAspect="1"/>
          </p:cNvPicPr>
          <p:nvPr/>
        </p:nvPicPr>
        <p:blipFill>
          <a:blip r:embed="rId4"/>
          <a:stretch>
            <a:fillRect/>
          </a:stretch>
        </p:blipFill>
        <p:spPr>
          <a:xfrm>
            <a:off x="7661529" y="258963"/>
            <a:ext cx="1189393" cy="630936"/>
          </a:xfrm>
          <a:prstGeom prst="rect">
            <a:avLst/>
          </a:prstGeom>
        </p:spPr>
      </p:pic>
    </p:spTree>
    <p:extLst>
      <p:ext uri="{BB962C8B-B14F-4D97-AF65-F5344CB8AC3E}">
        <p14:creationId xmlns:p14="http://schemas.microsoft.com/office/powerpoint/2010/main" val="516989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Default Content (No Foot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E7D21E-4FDD-DC47-B9CB-E8FCF5E5E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7661529" cy="1148862"/>
          </a:xfrm>
          <a:prstGeom prst="rect">
            <a:avLst/>
          </a:prstGeom>
        </p:spPr>
      </p:pic>
      <p:pic>
        <p:nvPicPr>
          <p:cNvPr id="10" name="Picture 9">
            <a:extLst>
              <a:ext uri="{FF2B5EF4-FFF2-40B4-BE49-F238E27FC236}">
                <a16:creationId xmlns:a16="http://schemas.microsoft.com/office/drawing/2014/main" id="{5E6C769D-B9B8-334C-BE32-DABFEE25BFDD}"/>
              </a:ext>
            </a:extLst>
          </p:cNvPr>
          <p:cNvPicPr>
            <a:picLocks noChangeAspect="1"/>
          </p:cNvPicPr>
          <p:nvPr/>
        </p:nvPicPr>
        <p:blipFill>
          <a:blip r:embed="rId3"/>
          <a:stretch>
            <a:fillRect/>
          </a:stretch>
        </p:blipFill>
        <p:spPr>
          <a:xfrm>
            <a:off x="7661529" y="258963"/>
            <a:ext cx="1189393" cy="630936"/>
          </a:xfrm>
          <a:prstGeom prst="rect">
            <a:avLst/>
          </a:prstGeom>
        </p:spPr>
      </p:pic>
      <p:sp>
        <p:nvSpPr>
          <p:cNvPr id="2" name="Title 1"/>
          <p:cNvSpPr>
            <a:spLocks noGrp="1"/>
          </p:cNvSpPr>
          <p:nvPr>
            <p:ph type="title"/>
          </p:nvPr>
        </p:nvSpPr>
        <p:spPr>
          <a:xfrm>
            <a:off x="348074" y="212632"/>
            <a:ext cx="7060911" cy="783737"/>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48073" y="1283409"/>
            <a:ext cx="8502849" cy="545736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EF107B4-9EC2-41CD-8C0A-8DF71F944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7661529" cy="1148862"/>
          </a:xfrm>
          <a:prstGeom prst="rect">
            <a:avLst/>
          </a:prstGeom>
        </p:spPr>
      </p:pic>
      <p:pic>
        <p:nvPicPr>
          <p:cNvPr id="7" name="Picture 6">
            <a:extLst>
              <a:ext uri="{FF2B5EF4-FFF2-40B4-BE49-F238E27FC236}">
                <a16:creationId xmlns:a16="http://schemas.microsoft.com/office/drawing/2014/main" id="{AB34DD79-2F5C-46D9-99EF-BF8AC36FA201}"/>
              </a:ext>
            </a:extLst>
          </p:cNvPr>
          <p:cNvPicPr>
            <a:picLocks noChangeAspect="1"/>
          </p:cNvPicPr>
          <p:nvPr/>
        </p:nvPicPr>
        <p:blipFill>
          <a:blip r:embed="rId3"/>
          <a:stretch>
            <a:fillRect/>
          </a:stretch>
        </p:blipFill>
        <p:spPr>
          <a:xfrm>
            <a:off x="7661529" y="258963"/>
            <a:ext cx="1189393" cy="630936"/>
          </a:xfrm>
          <a:prstGeom prst="rect">
            <a:avLst/>
          </a:prstGeom>
        </p:spPr>
      </p:pic>
    </p:spTree>
    <p:extLst>
      <p:ext uri="{BB962C8B-B14F-4D97-AF65-F5344CB8AC3E}">
        <p14:creationId xmlns:p14="http://schemas.microsoft.com/office/powerpoint/2010/main" val="219404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lternate Content">
    <p:spTree>
      <p:nvGrpSpPr>
        <p:cNvPr id="1" name=""/>
        <p:cNvGrpSpPr/>
        <p:nvPr/>
      </p:nvGrpSpPr>
      <p:grpSpPr>
        <a:xfrm>
          <a:off x="0" y="0"/>
          <a:ext cx="0" cy="0"/>
          <a:chOff x="0" y="0"/>
          <a:chExt cx="0" cy="0"/>
        </a:xfrm>
      </p:grpSpPr>
      <p:sp>
        <p:nvSpPr>
          <p:cNvPr id="2" name="Title 1"/>
          <p:cNvSpPr>
            <a:spLocks noGrp="1"/>
          </p:cNvSpPr>
          <p:nvPr>
            <p:ph type="title"/>
          </p:nvPr>
        </p:nvSpPr>
        <p:spPr>
          <a:xfrm>
            <a:off x="213947" y="214539"/>
            <a:ext cx="7277100" cy="77992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A6DA89EA-8678-F045-BDA3-8DFA677CCBE4}"/>
              </a:ext>
            </a:extLst>
          </p:cNvPr>
          <p:cNvPicPr>
            <a:picLocks noChangeAspect="1"/>
          </p:cNvPicPr>
          <p:nvPr/>
        </p:nvPicPr>
        <p:blipFill>
          <a:blip r:embed="rId2"/>
          <a:stretch>
            <a:fillRect/>
          </a:stretch>
        </p:blipFill>
        <p:spPr>
          <a:xfrm>
            <a:off x="0" y="6451600"/>
            <a:ext cx="9144000" cy="406400"/>
          </a:xfrm>
          <a:prstGeom prst="rect">
            <a:avLst/>
          </a:prstGeom>
        </p:spPr>
      </p:pic>
      <p:sp>
        <p:nvSpPr>
          <p:cNvPr id="8" name="Content Placeholder 2">
            <a:extLst>
              <a:ext uri="{FF2B5EF4-FFF2-40B4-BE49-F238E27FC236}">
                <a16:creationId xmlns:a16="http://schemas.microsoft.com/office/drawing/2014/main" id="{5C2362B9-AF2C-184B-AAC2-65656CCBA128}"/>
              </a:ext>
            </a:extLst>
          </p:cNvPr>
          <p:cNvSpPr>
            <a:spLocks noGrp="1"/>
          </p:cNvSpPr>
          <p:nvPr>
            <p:ph idx="1"/>
          </p:nvPr>
        </p:nvSpPr>
        <p:spPr>
          <a:xfrm>
            <a:off x="213947" y="1283409"/>
            <a:ext cx="8636976" cy="5129114"/>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a:extLst>
              <a:ext uri="{FF2B5EF4-FFF2-40B4-BE49-F238E27FC236}">
                <a16:creationId xmlns:a16="http://schemas.microsoft.com/office/drawing/2014/main" id="{36CADF4B-DFA0-5B4E-9A12-03B5BA26C646}"/>
              </a:ext>
            </a:extLst>
          </p:cNvPr>
          <p:cNvPicPr>
            <a:picLocks noChangeAspect="1"/>
          </p:cNvPicPr>
          <p:nvPr/>
        </p:nvPicPr>
        <p:blipFill>
          <a:blip r:embed="rId3"/>
          <a:stretch>
            <a:fillRect/>
          </a:stretch>
        </p:blipFill>
        <p:spPr>
          <a:xfrm>
            <a:off x="7661529" y="258963"/>
            <a:ext cx="1189393" cy="630936"/>
          </a:xfrm>
          <a:prstGeom prst="rect">
            <a:avLst/>
          </a:prstGeom>
        </p:spPr>
      </p:pic>
      <p:pic>
        <p:nvPicPr>
          <p:cNvPr id="7" name="Picture 6">
            <a:extLst>
              <a:ext uri="{FF2B5EF4-FFF2-40B4-BE49-F238E27FC236}">
                <a16:creationId xmlns:a16="http://schemas.microsoft.com/office/drawing/2014/main" id="{F0BFD388-9D63-4E43-86DD-8476CE0884CD}"/>
              </a:ext>
            </a:extLst>
          </p:cNvPr>
          <p:cNvPicPr>
            <a:picLocks noChangeAspect="1"/>
          </p:cNvPicPr>
          <p:nvPr/>
        </p:nvPicPr>
        <p:blipFill>
          <a:blip r:embed="rId2"/>
          <a:stretch>
            <a:fillRect/>
          </a:stretch>
        </p:blipFill>
        <p:spPr>
          <a:xfrm>
            <a:off x="0" y="6451600"/>
            <a:ext cx="9144000" cy="406400"/>
          </a:xfrm>
          <a:prstGeom prst="rect">
            <a:avLst/>
          </a:prstGeom>
        </p:spPr>
      </p:pic>
      <p:pic>
        <p:nvPicPr>
          <p:cNvPr id="9" name="Picture 8">
            <a:extLst>
              <a:ext uri="{FF2B5EF4-FFF2-40B4-BE49-F238E27FC236}">
                <a16:creationId xmlns:a16="http://schemas.microsoft.com/office/drawing/2014/main" id="{1AE9B1AE-558C-433B-925A-5481838D47E6}"/>
              </a:ext>
            </a:extLst>
          </p:cNvPr>
          <p:cNvPicPr>
            <a:picLocks noChangeAspect="1"/>
          </p:cNvPicPr>
          <p:nvPr/>
        </p:nvPicPr>
        <p:blipFill>
          <a:blip r:embed="rId3"/>
          <a:stretch>
            <a:fillRect/>
          </a:stretch>
        </p:blipFill>
        <p:spPr>
          <a:xfrm>
            <a:off x="7661529" y="258963"/>
            <a:ext cx="1189393" cy="630936"/>
          </a:xfrm>
          <a:prstGeom prst="rect">
            <a:avLst/>
          </a:prstGeom>
        </p:spPr>
      </p:pic>
    </p:spTree>
    <p:extLst>
      <p:ext uri="{BB962C8B-B14F-4D97-AF65-F5344CB8AC3E}">
        <p14:creationId xmlns:p14="http://schemas.microsoft.com/office/powerpoint/2010/main" val="4249676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ternate Content (No Footer)">
    <p:spTree>
      <p:nvGrpSpPr>
        <p:cNvPr id="1" name=""/>
        <p:cNvGrpSpPr/>
        <p:nvPr/>
      </p:nvGrpSpPr>
      <p:grpSpPr>
        <a:xfrm>
          <a:off x="0" y="0"/>
          <a:ext cx="0" cy="0"/>
          <a:chOff x="0" y="0"/>
          <a:chExt cx="0" cy="0"/>
        </a:xfrm>
      </p:grpSpPr>
      <p:sp>
        <p:nvSpPr>
          <p:cNvPr id="2" name="Title 1"/>
          <p:cNvSpPr>
            <a:spLocks noGrp="1"/>
          </p:cNvSpPr>
          <p:nvPr>
            <p:ph type="title"/>
          </p:nvPr>
        </p:nvSpPr>
        <p:spPr>
          <a:xfrm>
            <a:off x="213946" y="214539"/>
            <a:ext cx="7347439" cy="779922"/>
          </a:xfrm>
        </p:spPr>
        <p:txBody>
          <a:bodyPr/>
          <a:lstStyle/>
          <a:p>
            <a:r>
              <a:rPr lang="en-US"/>
              <a:t>Click to edit Master title style</a:t>
            </a:r>
            <a:endParaRPr lang="en-US" dirty="0"/>
          </a:p>
        </p:txBody>
      </p:sp>
      <p:pic>
        <p:nvPicPr>
          <p:cNvPr id="5" name="Picture 4">
            <a:extLst>
              <a:ext uri="{FF2B5EF4-FFF2-40B4-BE49-F238E27FC236}">
                <a16:creationId xmlns:a16="http://schemas.microsoft.com/office/drawing/2014/main" id="{0742C65B-8F78-6F43-BF9E-471F019B243D}"/>
              </a:ext>
            </a:extLst>
          </p:cNvPr>
          <p:cNvPicPr>
            <a:picLocks noChangeAspect="1"/>
          </p:cNvPicPr>
          <p:nvPr/>
        </p:nvPicPr>
        <p:blipFill>
          <a:blip r:embed="rId2"/>
          <a:stretch>
            <a:fillRect/>
          </a:stretch>
        </p:blipFill>
        <p:spPr>
          <a:xfrm>
            <a:off x="7661529" y="258963"/>
            <a:ext cx="1189393" cy="630936"/>
          </a:xfrm>
          <a:prstGeom prst="rect">
            <a:avLst/>
          </a:prstGeom>
        </p:spPr>
      </p:pic>
      <p:pic>
        <p:nvPicPr>
          <p:cNvPr id="4" name="Picture 3">
            <a:extLst>
              <a:ext uri="{FF2B5EF4-FFF2-40B4-BE49-F238E27FC236}">
                <a16:creationId xmlns:a16="http://schemas.microsoft.com/office/drawing/2014/main" id="{A9ED189C-F498-408C-9CE4-0CEE9898232A}"/>
              </a:ext>
            </a:extLst>
          </p:cNvPr>
          <p:cNvPicPr>
            <a:picLocks noChangeAspect="1"/>
          </p:cNvPicPr>
          <p:nvPr/>
        </p:nvPicPr>
        <p:blipFill>
          <a:blip r:embed="rId2"/>
          <a:stretch>
            <a:fillRect/>
          </a:stretch>
        </p:blipFill>
        <p:spPr>
          <a:xfrm>
            <a:off x="7661529" y="258963"/>
            <a:ext cx="1189393" cy="630936"/>
          </a:xfrm>
          <a:prstGeom prst="rect">
            <a:avLst/>
          </a:prstGeom>
        </p:spPr>
      </p:pic>
    </p:spTree>
    <p:extLst>
      <p:ext uri="{BB962C8B-B14F-4D97-AF65-F5344CB8AC3E}">
        <p14:creationId xmlns:p14="http://schemas.microsoft.com/office/powerpoint/2010/main" val="337658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7661529" cy="1148862"/>
          </a:xfrm>
          <a:prstGeom prst="rect">
            <a:avLst/>
          </a:prstGeom>
        </p:spPr>
      </p:pic>
      <p:sp>
        <p:nvSpPr>
          <p:cNvPr id="2" name="Title 1"/>
          <p:cNvSpPr>
            <a:spLocks noGrp="1"/>
          </p:cNvSpPr>
          <p:nvPr>
            <p:ph type="title"/>
          </p:nvPr>
        </p:nvSpPr>
        <p:spPr>
          <a:xfrm>
            <a:off x="213947" y="214539"/>
            <a:ext cx="7101254" cy="779922"/>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213946" y="1363403"/>
            <a:ext cx="4300904" cy="5002228"/>
          </a:xfrm>
        </p:spPr>
        <p:txBody>
          <a:bodyPr/>
          <a:lstStyle>
            <a:lvl1pPr>
              <a:lnSpc>
                <a:spcPct val="100000"/>
              </a:lnSpc>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3403"/>
            <a:ext cx="4233496" cy="5002228"/>
          </a:xfrm>
        </p:spPr>
        <p:txBody>
          <a:bodyPr/>
          <a:lstStyle>
            <a:lvl1pPr>
              <a:lnSpc>
                <a:spcPct val="100000"/>
              </a:lnSpc>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9876C3D-40EC-AA44-A0B7-A1465AA0DE95}"/>
              </a:ext>
            </a:extLst>
          </p:cNvPr>
          <p:cNvPicPr>
            <a:picLocks noChangeAspect="1"/>
          </p:cNvPicPr>
          <p:nvPr/>
        </p:nvPicPr>
        <p:blipFill>
          <a:blip r:embed="rId3"/>
          <a:stretch>
            <a:fillRect/>
          </a:stretch>
        </p:blipFill>
        <p:spPr>
          <a:xfrm>
            <a:off x="0" y="6451600"/>
            <a:ext cx="9144000" cy="406400"/>
          </a:xfrm>
          <a:prstGeom prst="rect">
            <a:avLst/>
          </a:prstGeom>
        </p:spPr>
      </p:pic>
      <p:pic>
        <p:nvPicPr>
          <p:cNvPr id="13" name="Picture 12">
            <a:extLst>
              <a:ext uri="{FF2B5EF4-FFF2-40B4-BE49-F238E27FC236}">
                <a16:creationId xmlns:a16="http://schemas.microsoft.com/office/drawing/2014/main" id="{57F275BD-CECF-6B47-A45E-9FEC3CE815F2}"/>
              </a:ext>
            </a:extLst>
          </p:cNvPr>
          <p:cNvPicPr>
            <a:picLocks noChangeAspect="1"/>
          </p:cNvPicPr>
          <p:nvPr/>
        </p:nvPicPr>
        <p:blipFill>
          <a:blip r:embed="rId4"/>
          <a:stretch>
            <a:fillRect/>
          </a:stretch>
        </p:blipFill>
        <p:spPr>
          <a:xfrm>
            <a:off x="7661529" y="258963"/>
            <a:ext cx="1189393" cy="630936"/>
          </a:xfrm>
          <a:prstGeom prst="rect">
            <a:avLst/>
          </a:prstGeom>
        </p:spPr>
      </p:pic>
      <p:pic>
        <p:nvPicPr>
          <p:cNvPr id="9" name="Picture 8">
            <a:extLst>
              <a:ext uri="{FF2B5EF4-FFF2-40B4-BE49-F238E27FC236}">
                <a16:creationId xmlns:a16="http://schemas.microsoft.com/office/drawing/2014/main" id="{27EE855A-BCEB-49C7-9E11-5105EEF10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7661529" cy="1148862"/>
          </a:xfrm>
          <a:prstGeom prst="rect">
            <a:avLst/>
          </a:prstGeom>
        </p:spPr>
      </p:pic>
      <p:pic>
        <p:nvPicPr>
          <p:cNvPr id="10" name="Picture 9">
            <a:extLst>
              <a:ext uri="{FF2B5EF4-FFF2-40B4-BE49-F238E27FC236}">
                <a16:creationId xmlns:a16="http://schemas.microsoft.com/office/drawing/2014/main" id="{46FF4DC7-9635-4D32-937D-200D9C0D0E32}"/>
              </a:ext>
            </a:extLst>
          </p:cNvPr>
          <p:cNvPicPr>
            <a:picLocks noChangeAspect="1"/>
          </p:cNvPicPr>
          <p:nvPr/>
        </p:nvPicPr>
        <p:blipFill>
          <a:blip r:embed="rId3"/>
          <a:stretch>
            <a:fillRect/>
          </a:stretch>
        </p:blipFill>
        <p:spPr>
          <a:xfrm>
            <a:off x="0" y="6451600"/>
            <a:ext cx="9144000" cy="406400"/>
          </a:xfrm>
          <a:prstGeom prst="rect">
            <a:avLst/>
          </a:prstGeom>
        </p:spPr>
      </p:pic>
      <p:pic>
        <p:nvPicPr>
          <p:cNvPr id="11" name="Picture 10">
            <a:extLst>
              <a:ext uri="{FF2B5EF4-FFF2-40B4-BE49-F238E27FC236}">
                <a16:creationId xmlns:a16="http://schemas.microsoft.com/office/drawing/2014/main" id="{6F1120CA-5F9A-41C8-B367-848CD5604538}"/>
              </a:ext>
            </a:extLst>
          </p:cNvPr>
          <p:cNvPicPr>
            <a:picLocks noChangeAspect="1"/>
          </p:cNvPicPr>
          <p:nvPr/>
        </p:nvPicPr>
        <p:blipFill>
          <a:blip r:embed="rId4"/>
          <a:stretch>
            <a:fillRect/>
          </a:stretch>
        </p:blipFill>
        <p:spPr>
          <a:xfrm>
            <a:off x="7661529" y="258963"/>
            <a:ext cx="1189393" cy="630936"/>
          </a:xfrm>
          <a:prstGeom prst="rect">
            <a:avLst/>
          </a:prstGeom>
        </p:spPr>
      </p:pic>
    </p:spTree>
    <p:extLst>
      <p:ext uri="{BB962C8B-B14F-4D97-AF65-F5344CB8AC3E}">
        <p14:creationId xmlns:p14="http://schemas.microsoft.com/office/powerpoint/2010/main" val="844818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828" y="2007905"/>
            <a:ext cx="4693172" cy="31303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525" y="1226708"/>
            <a:ext cx="5209474" cy="779808"/>
          </a:xfrm>
          <a:prstGeom prst="rect">
            <a:avLst/>
          </a:prstGeom>
          <a:effectLst>
            <a:outerShdw blurRad="50800" dist="76200" dir="5400000" algn="t" rotWithShape="0">
              <a:prstClr val="black">
                <a:alpha val="40000"/>
              </a:prstClr>
            </a:outerShdw>
          </a:effectLst>
        </p:spPr>
      </p:pic>
      <p:sp>
        <p:nvSpPr>
          <p:cNvPr id="6" name="TextBox 5"/>
          <p:cNvSpPr txBox="1"/>
          <p:nvPr/>
        </p:nvSpPr>
        <p:spPr>
          <a:xfrm>
            <a:off x="4592760" y="1314263"/>
            <a:ext cx="4174957" cy="646331"/>
          </a:xfrm>
          <a:prstGeom prst="rect">
            <a:avLst/>
          </a:prstGeom>
          <a:noFill/>
        </p:spPr>
        <p:txBody>
          <a:bodyPr wrap="square" rtlCol="0">
            <a:spAutoFit/>
          </a:bodyPr>
          <a:lstStyle/>
          <a:p>
            <a:pPr algn="r"/>
            <a:r>
              <a:rPr lang="en-US" sz="3600" b="1" i="0" dirty="0">
                <a:solidFill>
                  <a:schemeClr val="bg1"/>
                </a:solidFill>
                <a:latin typeface="Arial" panose="020B0604020202020204" pitchFamily="34" charset="0"/>
                <a:ea typeface="Montserrat" charset="0"/>
                <a:cs typeface="Arial" panose="020B0604020202020204" pitchFamily="34" charset="0"/>
              </a:rPr>
              <a:t>Thank You!</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0769" y="288119"/>
            <a:ext cx="2050394" cy="649518"/>
          </a:xfrm>
          <a:prstGeom prst="rect">
            <a:avLst/>
          </a:prstGeom>
        </p:spPr>
      </p:pic>
      <p:sp>
        <p:nvSpPr>
          <p:cNvPr id="8" name="Title 1"/>
          <p:cNvSpPr>
            <a:spLocks noGrp="1"/>
          </p:cNvSpPr>
          <p:nvPr>
            <p:ph type="ctrTitle" hasCustomPrompt="1"/>
          </p:nvPr>
        </p:nvSpPr>
        <p:spPr>
          <a:xfrm>
            <a:off x="119627" y="2279267"/>
            <a:ext cx="4194465" cy="604390"/>
          </a:xfrm>
          <a:prstGeom prst="rect">
            <a:avLst/>
          </a:prstGeom>
        </p:spPr>
        <p:txBody>
          <a:bodyPr anchor="t">
            <a:noAutofit/>
          </a:bodyPr>
          <a:lstStyle>
            <a:lvl1pPr algn="l">
              <a:defRPr sz="2800" b="1" i="0" cap="all" baseline="0">
                <a:solidFill>
                  <a:srgbClr val="065DA3"/>
                </a:solidFill>
                <a:latin typeface="Arial Narrow" panose="020B0604020202020204" pitchFamily="34" charset="0"/>
                <a:ea typeface="Arial Narrow" panose="020B0604020202020204" pitchFamily="34" charset="0"/>
                <a:cs typeface="Arial Narrow" panose="020B0604020202020204" pitchFamily="34" charset="0"/>
              </a:defRPr>
            </a:lvl1pPr>
          </a:lstStyle>
          <a:p>
            <a:r>
              <a:rPr lang="en-US" dirty="0"/>
              <a:t>PRIMARY CONTACT NAME</a:t>
            </a:r>
          </a:p>
        </p:txBody>
      </p:sp>
      <p:sp>
        <p:nvSpPr>
          <p:cNvPr id="9" name="Content Placeholder 5"/>
          <p:cNvSpPr>
            <a:spLocks noGrp="1"/>
          </p:cNvSpPr>
          <p:nvPr>
            <p:ph sz="quarter" idx="11" hasCustomPrompt="1"/>
          </p:nvPr>
        </p:nvSpPr>
        <p:spPr>
          <a:xfrm>
            <a:off x="119627" y="3058593"/>
            <a:ext cx="4194465" cy="1904685"/>
          </a:xfrm>
        </p:spPr>
        <p:txBody>
          <a:bodyPr>
            <a:normAutofit/>
          </a:bodyPr>
          <a:lstStyle>
            <a:lvl1pPr marL="0" indent="0">
              <a:buNone/>
              <a:defRPr sz="1800" baseline="0">
                <a:latin typeface="Arial" panose="020B0604020202020204" pitchFamily="34" charset="0"/>
                <a:cs typeface="Arial" panose="020B0604020202020204" pitchFamily="34" charset="0"/>
              </a:defRPr>
            </a:lvl1pPr>
          </a:lstStyle>
          <a:p>
            <a:pPr lvl="0"/>
            <a:r>
              <a:rPr lang="en-US" dirty="0" err="1"/>
              <a:t>name@catch.org</a:t>
            </a:r>
            <a:endParaRPr lang="en-US" dirty="0"/>
          </a:p>
          <a:p>
            <a:pPr lvl="0"/>
            <a:r>
              <a:rPr lang="en-US" dirty="0"/>
              <a:t>O: (855) 500-0050 ext. XXX</a:t>
            </a:r>
          </a:p>
          <a:p>
            <a:pPr lvl="0"/>
            <a:r>
              <a:rPr lang="en-US" dirty="0"/>
              <a:t>C: (XXX) XXX-XXXX</a:t>
            </a:r>
          </a:p>
        </p:txBody>
      </p:sp>
      <p:pic>
        <p:nvPicPr>
          <p:cNvPr id="11" name="Picture 10">
            <a:extLst>
              <a:ext uri="{FF2B5EF4-FFF2-40B4-BE49-F238E27FC236}">
                <a16:creationId xmlns:a16="http://schemas.microsoft.com/office/drawing/2014/main" id="{9CE8DD18-DC4C-1646-AF83-D9B73F30CE79}"/>
              </a:ext>
            </a:extLst>
          </p:cNvPr>
          <p:cNvPicPr>
            <a:picLocks noChangeAspect="1"/>
          </p:cNvPicPr>
          <p:nvPr/>
        </p:nvPicPr>
        <p:blipFill>
          <a:blip r:embed="rId5"/>
          <a:stretch>
            <a:fillRect/>
          </a:stretch>
        </p:blipFill>
        <p:spPr>
          <a:xfrm>
            <a:off x="351693" y="203751"/>
            <a:ext cx="3582832" cy="1900580"/>
          </a:xfrm>
          <a:prstGeom prst="rect">
            <a:avLst/>
          </a:prstGeom>
        </p:spPr>
      </p:pic>
      <p:pic>
        <p:nvPicPr>
          <p:cNvPr id="13" name="Picture 12">
            <a:extLst>
              <a:ext uri="{FF2B5EF4-FFF2-40B4-BE49-F238E27FC236}">
                <a16:creationId xmlns:a16="http://schemas.microsoft.com/office/drawing/2014/main" id="{C35BD9D3-BAFF-8347-B912-418FB75471C5}"/>
              </a:ext>
            </a:extLst>
          </p:cNvPr>
          <p:cNvPicPr>
            <a:picLocks noChangeAspect="1"/>
          </p:cNvPicPr>
          <p:nvPr/>
        </p:nvPicPr>
        <p:blipFill>
          <a:blip r:embed="rId6"/>
          <a:stretch>
            <a:fillRect/>
          </a:stretch>
        </p:blipFill>
        <p:spPr>
          <a:xfrm>
            <a:off x="-1" y="5138214"/>
            <a:ext cx="9144000" cy="1719786"/>
          </a:xfrm>
          <a:prstGeom prst="rect">
            <a:avLst/>
          </a:prstGeom>
        </p:spPr>
      </p:pic>
      <p:pic>
        <p:nvPicPr>
          <p:cNvPr id="10" name="Picture 9">
            <a:extLst>
              <a:ext uri="{FF2B5EF4-FFF2-40B4-BE49-F238E27FC236}">
                <a16:creationId xmlns:a16="http://schemas.microsoft.com/office/drawing/2014/main" id="{C18F8838-E70E-482F-9F00-66267F12B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828" y="2007905"/>
            <a:ext cx="4693172" cy="3130309"/>
          </a:xfrm>
          <a:prstGeom prst="rect">
            <a:avLst/>
          </a:prstGeom>
        </p:spPr>
      </p:pic>
      <p:pic>
        <p:nvPicPr>
          <p:cNvPr id="12" name="Picture 11">
            <a:extLst>
              <a:ext uri="{FF2B5EF4-FFF2-40B4-BE49-F238E27FC236}">
                <a16:creationId xmlns:a16="http://schemas.microsoft.com/office/drawing/2014/main" id="{35770404-BA45-4FB6-A07B-44CD43E13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525" y="1226708"/>
            <a:ext cx="5209474" cy="779808"/>
          </a:xfrm>
          <a:prstGeom prst="rect">
            <a:avLst/>
          </a:prstGeom>
          <a:effectLst>
            <a:outerShdw blurRad="50800" dist="76200" dir="5400000" algn="t" rotWithShape="0">
              <a:prstClr val="black">
                <a:alpha val="40000"/>
              </a:prstClr>
            </a:outerShdw>
          </a:effectLst>
        </p:spPr>
      </p:pic>
      <p:sp>
        <p:nvSpPr>
          <p:cNvPr id="14" name="TextBox 13">
            <a:extLst>
              <a:ext uri="{FF2B5EF4-FFF2-40B4-BE49-F238E27FC236}">
                <a16:creationId xmlns:a16="http://schemas.microsoft.com/office/drawing/2014/main" id="{2B6ADEEB-7D3B-4131-971C-FD1F9CA4363B}"/>
              </a:ext>
            </a:extLst>
          </p:cNvPr>
          <p:cNvSpPr txBox="1"/>
          <p:nvPr/>
        </p:nvSpPr>
        <p:spPr>
          <a:xfrm>
            <a:off x="4592760" y="1314263"/>
            <a:ext cx="4174957" cy="646331"/>
          </a:xfrm>
          <a:prstGeom prst="rect">
            <a:avLst/>
          </a:prstGeom>
          <a:noFill/>
        </p:spPr>
        <p:txBody>
          <a:bodyPr wrap="square" rtlCol="0">
            <a:spAutoFit/>
          </a:bodyPr>
          <a:lstStyle/>
          <a:p>
            <a:pPr algn="r"/>
            <a:r>
              <a:rPr lang="en-US" sz="3600" b="1" i="0" dirty="0">
                <a:solidFill>
                  <a:schemeClr val="bg1"/>
                </a:solidFill>
                <a:latin typeface="Arial" panose="020B0604020202020204" pitchFamily="34" charset="0"/>
                <a:ea typeface="Montserrat" charset="0"/>
                <a:cs typeface="Arial" panose="020B0604020202020204" pitchFamily="34" charset="0"/>
              </a:rPr>
              <a:t>Thank You!</a:t>
            </a:r>
          </a:p>
        </p:txBody>
      </p:sp>
      <p:pic>
        <p:nvPicPr>
          <p:cNvPr id="15" name="Picture 14">
            <a:extLst>
              <a:ext uri="{FF2B5EF4-FFF2-40B4-BE49-F238E27FC236}">
                <a16:creationId xmlns:a16="http://schemas.microsoft.com/office/drawing/2014/main" id="{2919DE2B-0026-4C30-8D85-0220482DE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0769" y="288119"/>
            <a:ext cx="2050394" cy="649518"/>
          </a:xfrm>
          <a:prstGeom prst="rect">
            <a:avLst/>
          </a:prstGeom>
        </p:spPr>
      </p:pic>
      <p:pic>
        <p:nvPicPr>
          <p:cNvPr id="16" name="Picture 15">
            <a:extLst>
              <a:ext uri="{FF2B5EF4-FFF2-40B4-BE49-F238E27FC236}">
                <a16:creationId xmlns:a16="http://schemas.microsoft.com/office/drawing/2014/main" id="{03B0CB94-818D-49A5-9044-48EBB081D299}"/>
              </a:ext>
            </a:extLst>
          </p:cNvPr>
          <p:cNvPicPr>
            <a:picLocks noChangeAspect="1"/>
          </p:cNvPicPr>
          <p:nvPr/>
        </p:nvPicPr>
        <p:blipFill>
          <a:blip r:embed="rId5"/>
          <a:stretch>
            <a:fillRect/>
          </a:stretch>
        </p:blipFill>
        <p:spPr>
          <a:xfrm>
            <a:off x="351693" y="203751"/>
            <a:ext cx="3582832" cy="1900580"/>
          </a:xfrm>
          <a:prstGeom prst="rect">
            <a:avLst/>
          </a:prstGeom>
        </p:spPr>
      </p:pic>
      <p:pic>
        <p:nvPicPr>
          <p:cNvPr id="17" name="Picture 16">
            <a:extLst>
              <a:ext uri="{FF2B5EF4-FFF2-40B4-BE49-F238E27FC236}">
                <a16:creationId xmlns:a16="http://schemas.microsoft.com/office/drawing/2014/main" id="{A8050BA2-D949-477D-9216-16BB67CB95A6}"/>
              </a:ext>
            </a:extLst>
          </p:cNvPr>
          <p:cNvPicPr>
            <a:picLocks noChangeAspect="1"/>
          </p:cNvPicPr>
          <p:nvPr/>
        </p:nvPicPr>
        <p:blipFill>
          <a:blip r:embed="rId6"/>
          <a:stretch>
            <a:fillRect/>
          </a:stretch>
        </p:blipFill>
        <p:spPr>
          <a:xfrm>
            <a:off x="-1" y="5138214"/>
            <a:ext cx="9144000" cy="1719786"/>
          </a:xfrm>
          <a:prstGeom prst="rect">
            <a:avLst/>
          </a:prstGeom>
        </p:spPr>
      </p:pic>
    </p:spTree>
    <p:extLst>
      <p:ext uri="{BB962C8B-B14F-4D97-AF65-F5344CB8AC3E}">
        <p14:creationId xmlns:p14="http://schemas.microsoft.com/office/powerpoint/2010/main" val="2832354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3946" y="214539"/>
            <a:ext cx="8672146" cy="77992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213946" y="1291174"/>
            <a:ext cx="8672146" cy="513106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0442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Lst>
  <p:txStyles>
    <p:titleStyle>
      <a:lvl1pPr algn="l" defTabSz="914400" rtl="0" eaLnBrk="1" latinLnBrk="0" hangingPunct="1">
        <a:lnSpc>
          <a:spcPct val="90000"/>
        </a:lnSpc>
        <a:spcBef>
          <a:spcPct val="0"/>
        </a:spcBef>
        <a:buNone/>
        <a:defRPr sz="3600" b="1" i="0" kern="1200" cap="all" baseline="0">
          <a:solidFill>
            <a:srgbClr val="065DA3"/>
          </a:solidFill>
          <a:latin typeface="Arial Narrow" panose="020B0604020202020204" pitchFamily="34" charset="0"/>
          <a:ea typeface="Arial Narrow" panose="020B0604020202020204" pitchFamily="34" charset="0"/>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Tx/>
        <a:buBlip>
          <a:blip r:embed="rId9"/>
        </a:buBlip>
        <a:defRPr sz="2800" b="1" i="0" kern="1200">
          <a:solidFill>
            <a:srgbClr val="065DA3"/>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Tx/>
        <a:buBlip>
          <a:blip r:embed="rId9"/>
        </a:buBlip>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Tx/>
        <a:buBlip>
          <a:blip r:embed="rId9"/>
        </a:buBlip>
        <a:defRPr sz="2000" b="0" i="0" kern="1200">
          <a:solidFill>
            <a:srgbClr val="065DA3"/>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FontTx/>
        <a:buBlip>
          <a:blip r:embed="rId9"/>
        </a:buBlip>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Tx/>
        <a:buBlip>
          <a:blip r:embed="rId9"/>
        </a:buBlip>
        <a:defRPr sz="1800" b="0" i="0" kern="1200">
          <a:solidFill>
            <a:srgbClr val="065DA3"/>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users/craigclark-1594966/?utm_source=link-attribution&amp;utm_medium=referral&amp;utm_campaign=image&amp;utm_content=208830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pixabay.com/?utm_source=link-attribution&amp;utm_medium=referral&amp;utm_campaign=image&amp;utm_content=2088307"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tobaccowise.cancercareontario.ca/en/first-nation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01C79F3-55FC-4816-9D4D-4D7F0A8E1E3F}"/>
              </a:ext>
            </a:extLst>
          </p:cNvPr>
          <p:cNvSpPr>
            <a:spLocks noGrp="1"/>
          </p:cNvSpPr>
          <p:nvPr>
            <p:ph sz="quarter" idx="10"/>
          </p:nvPr>
        </p:nvSpPr>
        <p:spPr>
          <a:xfrm>
            <a:off x="2640443" y="290777"/>
            <a:ext cx="6385223" cy="604838"/>
          </a:xfrm>
        </p:spPr>
        <p:txBody>
          <a:bodyPr>
            <a:normAutofit/>
          </a:bodyPr>
          <a:lstStyle/>
          <a:p>
            <a:r>
              <a:rPr lang="en-US" dirty="0"/>
              <a:t>CATCH My Breath</a:t>
            </a:r>
          </a:p>
        </p:txBody>
      </p:sp>
      <p:sp>
        <p:nvSpPr>
          <p:cNvPr id="5" name="AutoShape 2" descr="data:image/jpeg;base64,/9j/4AAQSkZJRgABAQAAAQABAAD/2wCEAAkGBxAQEhAQEBAPFQ8QEA8QEBAQEBAQFRAQFRUWFxUVFRUYHSggGBolGxUVITEhJSkrLi4uFx8zODMtNygtLisBCgoKDg0OGBAQFy0dHR8tLS0tLS0tLS0tLS0tLS0tLS0tLS0tLS0tLS0tLS0tLS0tLS0tLSstLS0tLSstLS0tLf/AABEIAKgBLAMBIgACEQEDEQH/xAAbAAABBQEBAAAAAAAAAAAAAAABAAIDBAUGB//EAD8QAAICAQIEBAQDBQYEBwAAAAECAAMRBCEFEjFRBiJBYRNxgZEyobEUQlLB0SMzQ8Lh8Adig5IkNFNjcnOC/8QAGQEAAwEBAQAAAAAAAAAAAAAAAAECAwQF/8QAIhEBAQEBAAICAwADAQAAAAAAAAECEQMhEjETQVEEQnEi/9oADAMBAAIRAxEAPwDyGIRQzRmUMUIgQiGIRRgYYIYEUMUUYKKKKAKKKGACKHEMAEGI6LEAYUHadF4c4Gl1TWOmfPyr8gBn8z+UwAOwyegHcz1rh3DBp6aqRjmRBzEeth3Y/cmZeTnHT4Na79uJ1nhysdFP3MzLuBqP4vvO/wBbRgDPX1mbdp8znsds3f64O/h3L0JlR9OwnZarRgzMv0MInWtf1zLKY0OV6Ej5TWvpxkEShZSJcYbtv2NWpYDdidoP27PX8pA4PQSHljZWLzXAjpg/rK5f3jaqnY4AOBDbSwyCIdP42++HmLMq494i5lJWGMjzI/imL4kZJIgYz4giLiBCYIuaDMA0BHCAQzRFGEQCOgRQiIQxgoYooyKKGGACLEMMAGIocQ4gAihAixGAihxDAmn4W03xdXp1I2FnOf8Apgv/AJZ6tXgnfrv9J5Z4X1gov+If/TdR8yP9J0ul4o92WqyCCQ2c4mHkvt2eCf8Al0PFV+4mK7jB9o17bT+I7dh/WCtSdiOsxtdMiCxMyjfVNo6bEp6muSHO8Q04O/r64mPbTjpOl1KzMvrHpHKz1liPVJqeHs3QS0teTia2kULgDqY7SzidZOo1IoKVKB/zExauogrz4IbH5xut04fUBWYLn1Ow6zV8RacBaypGyj64ktufbkddVyk474kAeavG1HNt6gGZJWa5vY5fJnmvRc0DQERZlMgihMEYKKKKAawhgjhNGRCGKERgRDBDAihiEMYKGKGADEOIYoAoooYyCKGGANxFHYixAAv5ibgqvpRGrBZbArgE8oIODviYoBOwBJOwA3JPoAJ6NqNH8OrTaY/3iV1izG/nxlgPkdph5p+3V/jW3sZOk1dlih/hImCysFscnI9MHO/9ROo4Voy3mPQjO+JJoeDBGDHB5wCQBjGNgD32xvNq1Ai7DA6TKz9ujLneIoFmDrGmvxW7rOdvuzIayelLUt1lFzLl+8qFIJqCpN5YuBQc2cYjajiR+JbgK0UfiYZ+8aYo60LqMOpHMuzCWNZzLTTWxJbc/IE7SPw7wO1yC6lU6knY4+Uu8TXDNY3psg7doX+NMfXaw+IDJxnpgfaVVqEc2WJMciES45te6q2piQmXb1lR1lxjYZFFFGRRRRQDXEIgEcJoyKOEAhEYGGAQxgYYIYARDBDAihghjAxRQwIIYoowUUUfRSzsqIMu7KijuzHAH3MA6XwVwwEtrHHkpblpU/v34zn5KCD8yO06rSVc7hickneQa1U01demQ+WlOXOw53O7t9WJMXDdWMjp/v1nFvXy09PxeP4Z47X4YHL7qJncW1G2B0luy4FFP0nP8Su/WLWlYyxtY2+JjajqZsXKTkzFtqIZvntIjSq7iV7B1lmxcyrcY2dVLGm7wfSVXcj2Llkxy9szn7DNngWqRVOT5lYMBnGdoUZ+2zrrVqyfbpOJ4vqjYxEs8a4mbHIB/wBJTopHWOT9nvf6iotOISJeeuVrEl9c9inYsqWCX7BKVwlM6rsI2SRmJSAiiigGuI6AQzRkIjo0R0YKOgEMYGGCGBCIoooAYYIYyGKKKMFFFDAFNzwOVGv0pboHdsdyK3I/MCYcn0WpaqxLF/EjBgO/cfUZH1is9Hm8stdvxav4lrHPqfWZuqRqtx07zM4xqWsQNQzYZvPj8ar6jHoYuFJaSqqzMrbMljE7epBO4M4bLHsZsv17j0Dw1xH42nOfxI2D9ekq68SbwvwxqabCRgvYCB7AH+sGrr3Mmj6vpn8u0zdSmTNZlxKVqA5+cQZFqTNuE2r0mZqElRFjMtEq2ky/cspWLLjLSmvWamn6TP5ZoacQ0WT3WVbVl9llS0RQaUrFlO9My+4kDrLZVmlYxhLdqSsRGmxHFHFYMSktcQwCGaMhEdAIYwMIghEYGETX0Xh616vjsQlZ3XIyWHf5SkdCxYIpBLMFGO5OJPzz3nVfj1zvHXcE8O1pp0vtUNZYvOqtuEQ/h2743+swdRo/jXJVWqh7HCrgYA7nb0AyfpO98Rv8NOReiqEHyAxOc8D08+rttPSihj/+rDyj8g85bu/LvXZnx5+PLDeJ8B09AKhSzAbuzHc+pwNhOU1Shdx07dp2HibW9QPecjw/SnVXpRvysS1h7Vru39PrHnyal70a8WbOca/DOCK1Xx7mYBv7tFwCw/iJPp7TO1tCqfIGA7NvOq43rAgCqMKAAo7ATkNXqScknaOeXV10vwYmeWIooAc7wzrl7OuHU5eFDFFGkhOn8A251QR91NbkA7+YYIx22zOaVCegMucJ1h011dvoreYD1Q7N+RMnU7OL8ernUr2Ky8Y5RjsB7zM1CSppuJ12MuD1GRn1B6Ed5c1HUY9czir1YzNQMHEj+FnJj9VkH5x1Z2Mg6y9VXMjU19Zu6sTI1UcKsa9ZUdJo2pK1iSoysUSktaYRrJJqFxHaUSsJVtWXDK9gih1RdZXcS7YsrOJcrKxUsEq2JL7rK7rGmxTIgEldZHiNDUEMAhmzERHRojowIkunpNjJWOrsqD2LEAfrIZPpLvhvXZ/A6P8A9pB/lGHovitxXUtS7BVCgDsBicBRqgmopydhbUxPsHGZ13GLP2jD1+YPuvvmcXxHSZGTsVO57Ti/ft6P+vp6J4t1nmdR3lbwQQtOtsPVnqTPsoY/5pmnVnV0paDlinmI/jXZvzGfrF4XvPJq6T/7dg/NT/li5xU+lPxFaCdpT8EuBqLskA/B5QfYsM/oIeLnfEz/AA03LrME/jXp3wVOPsDHJ6Tq8sbXGnLFuvl79pyGqtJflzsMfedX4hu5HsJIwQdv0mZwHwlxHWH4lOj1DI3mFhT4dfKfX4j4X85WInz69cY1uodWIDHG22x9J0/hfgGq1qlgoRBj+0cMAw3/AAgDfoZzGu0tiWWIy+dLHrYKQ/mVipAK5B3HUT1rw74i/wDB6MlOStK00xe1hWhapGBKnbPn5O+7Yms1Z9OSzrAfwhamOd6wWNwVPO7v8JcuFRASWztge53mvR4ZoqKCxbQ45TZzsK+WtyyqxC5LDmXfddiPeReI+N1soR9QpKvZymhDzVrbUQ9i2MMlvOVx9fQTCu8TKAyVVErz7G2xmCoq8ig5PJsM5HLufTGcr5Wj4x2XELdEvDHFCodQ1HMWrrfOxyxLNlgMA9T0PpMjwhquGrULdTVUbAT5r7A3Mf8AlqXmYAe6b46znX8Ratk+CjstGAoqpHKhXAHLgdRjv7+8zgjIMYXqSMlWKjtjJhJbVWyZ9vUNS2k1wF1dSKFyiMiNSNts9d8EYBwJL8FkROZ+YgHf9M56/OcX4c43ygUWHClso3Y5zgzsOI6rcY6bfaZ+SWXldfh1NZnFHXX7qvqAM+59Y+p5Sv8AMeb1/SWaZk06j1YzMrUL1mtqTMu73hBaz7UlZ65dtkDCUiqZSPVZIVjgsaTcSC0SywkVgiOqbiQMstOJC6yuoqq6ytYsvOsrWCVKixSdZCRLVgkJEpC6IY2ETZgcIYBCIyGEQQiMNngesNYYsTyIUK+zMT+W0p+I9crF+TGCBnB7zW8NcJTU1W8+s0enWuxGsbU28hKkELyL1bfmlnUDw7p/73VazW2DYppahp68+7vuR7qZlvMtbePyak4w/BfEVq5ksPKrNzAnoDykEHtkY+06HgOiufU8+novsoZbRZalTtWEKk5L45fxBfWZmr8X6Rq7KtFwrSadAATc5bU3kKQRixx5c436zM1nijimprRLNdd8JUCLVWxqTkAwAUrAB2HqJnc9Xny2Tjb8VafDKw6YEweG67QVWvZrKNRcVVRTXTcNOpsyc87gFgMY/D7ynqdTq7Px3c2BjJ64+eIKgwHK4XGMD1z88wkv7V5PJNTka3EvGxd630mi02lNLc1difEuuzj9+ywnm+0z+L+J9Trf/N6nVPnfBtZkz/8AUfKPpKFlrlyqnlUdtsCXq71wAd/TJwcymX2zfgMvnrbIG/MmQV+Y6idZpdf+21kgV/tCIxv07KSt46m6pR+/sOZR2yJiPplJ5qzyP7dD8xK1nMv9tXlLa2HOFOMN6OsYWLuK87Mzj8Rz/Z4XB7jPToI7SXhs4HQnY+bb067RtiDVK1qADUKOa+obfEHrag7/AMQ+sj4aNifeVmTqNWxeLHvt2jYIpsyGd34e13x6QGPnXyNnuOh+o/nOCmjwPXGmwb+VvKfn6H/feZ+XPyy28G/jr/rs7VAyO0dVZ6enrK2ru5gSPWV6rsDGd+84XoLOqeZ1jZhe8+vWVy8cBryNo9o0iNNR4jlEDHA3j03xjpAcN5fX7SCxZcZJDaIDii4kLCWLBISIIqEiQWJLvJInrj6XGa6yIpL71yI0y+o4jEIjY4TocoxwjYRGR0UUUYR6igOPcdDMmxCpwes25FqKA49/QybnqpeM3S2hW3/CwKt8jJze1flwCP3TvuJVtrKnBj67sDlYZXt2+Rma1gcQ7r9jNThNKalsPzBEQuxOBzAYGAfmZhmpT+Fvo2x/1lnQ6iyltw3IdmHse36xU8877a2sCnIUAKOgxKDUdppcmcHIIO4I9RIxRk59JEvHTqSqCWFesHxctafT4fKfcy/bps7EbGS6XRqinA3MqVlcMHSLarK9fMrKcq3TB+s27nViGVOUsqmwD8PxMeYqPQE+kjMU6JnjluulFFBKSMEWYIjbvDeJhl+G5wdgD37H5y0742nLyevWWLsGyOzbzDXh79OnH+RZOab3PmKZC8Ub1VT8iRNzw5pLta3LXUQo/E5OQPymf4tNfz5RwNOvbwLYP8dM9uRv6yK/wWw63rn2rJ/nF+PX8P8ALn+uQJB69BLmnqwPnLfFeBfszVkvzBubOQBhhjG3yzG1pkf73kalnppmyzsQMspXzUsTaUL1kmovI+WTOsCLKQaUjTTLqVx4piPjMaiaWl8MXWKHwAD0DbEjvOn4B4c6W2j3RCPsTOj+B7TbHj77rDfk56jwkQiNEM3cxwhjRHCBHRRsIjB0MEUYMvoDjB+h7Q0cBLrzrYNjhgRuI+S0ak1nOdiQG/8AjmTudnpeLJfaFOEINiST9pscN0VYymB7R2v0pQgjcEAg/OVqbmBz2nL7dfM/prto1AxiVtTSqrnfr2ltNWHXfZx+cqW6sjI2weoPrCw5pnp1MdbaFBJO384G3PYTL4tfkqg9N5cTu+ljMUiofIEknS4RgiggBgiggBgkul072sqICWY4AE9X8Jf8O60UWakczEZ5e0Yed+GeAWa25a1BCZy7Y6Ce28O0NWkrWmlRkAD5nvJRp6dOD8JFX5DrIfjco5m6n8hJtVIndwo9/UznuKcYVchdz0zKnGOLkkqp+cw61axgo6n8h6mTauZ/qW9Xv5mOTyebvKuwnVcCRebkUZVVPMx/eYy/q/DGmtJblKsdyUPLk+46GZb8fy9xrjyzPquAtMo2L2+s7uzwOh6X2/XlMqv4Ix/jtj2USPxaa/my4Vq49Kp2Z8GoP8VvsI+vwtSvUufmY/xaT+XLlaac4AHWdXwTw9utlo91T+ZmrwvhSVnKoM/xHfE12IXqR06/0l58XPdZ783fUV3AH++kZzjtItRePSUWv95sxeGwwxRAo6CKBHQiKKMhhiigRQP0OemIoozWNDxvCiq3fl2VvaTvep3UxRTn1HRnVN+N7yK3UjvFFErqlqOI+glOgFjk+sUUqM9XrVr0TJ+sUEU2yz3Pooooo0BCqE7AEn2GYooB6d/w28PisHU3L5v3QfQT0E63yk+npDFFaqRlXajO56DeYHGOKE5URRSGkjDVS59vVj0E2NNpeVeVR5m6n1x7xRQh6dNwjSCtRgb+vv7zS5iPSKKWzNLN/CftIbOftj5nEUUAgZD3H03g5Mb8pPziigEbWuOm0rW2H1iigGbqdRiZF2p36xRSab//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AQEhAQEBAPFQ8QEA8QEBAQEBAQFRAQFRUWFxUVFRUYHSggGBolGxUVITEhJSkrLi4uFx8zODMtNygtLisBCgoKDg0OGBAQFy0dHR8tLS0tLS0tLS0tLS0tLS0tLS0tLS0tLS0tLS0tLS0tLS0tLS0tLSstLS0tLSstLS0tLf/AABEIAKgBLAMBIgACEQEDEQH/xAAbAAABBQEBAAAAAAAAAAAAAAABAAIDBAUGB//EAD8QAAICAQIEBAQDBQYEBwAAAAECAAMRBCEFEjFRBiJBYRNxgZEyobEUQlLB0SMzQ8Lh8Adig5IkNFNjcnOC/8QAGQEAAwEBAQAAAAAAAAAAAAAAAAECAwQF/8QAIhEBAQEBAAICAwADAQAAAAAAAAECEQMhEjETQVEEQnEi/9oADAMBAAIRAxEAPwDyGIRQzRmUMUIgQiGIRRgYYIYEUMUUYKKKKAKKKGACKHEMAEGI6LEAYUHadF4c4Gl1TWOmfPyr8gBn8z+UwAOwyegHcz1rh3DBp6aqRjmRBzEeth3Y/cmZeTnHT4Na79uJ1nhysdFP3MzLuBqP4vvO/wBbRgDPX1mbdp8znsds3f64O/h3L0JlR9OwnZarRgzMv0MInWtf1zLKY0OV6Ej5TWvpxkEShZSJcYbtv2NWpYDdidoP27PX8pA4PQSHljZWLzXAjpg/rK5f3jaqnY4AOBDbSwyCIdP42++HmLMq494i5lJWGMjzI/imL4kZJIgYz4giLiBCYIuaDMA0BHCAQzRFGEQCOgRQiIQxgoYooyKKGGACLEMMAGIocQ4gAihAixGAihxDAmn4W03xdXp1I2FnOf8Apgv/AJZ6tXgnfrv9J5Z4X1gov+If/TdR8yP9J0ul4o92WqyCCQ2c4mHkvt2eCf8Al0PFV+4mK7jB9o17bT+I7dh/WCtSdiOsxtdMiCxMyjfVNo6bEp6muSHO8Q04O/r64mPbTjpOl1KzMvrHpHKz1liPVJqeHs3QS0teTia2kULgDqY7SzidZOo1IoKVKB/zExauogrz4IbH5xut04fUBWYLn1Ow6zV8RacBaypGyj64ktufbkddVyk474kAeavG1HNt6gGZJWa5vY5fJnmvRc0DQERZlMgihMEYKKKKAawhgjhNGRCGKERgRDBDAihiEMYKGKGADEOIYoAoooYyCKGGANxFHYixAAv5ibgqvpRGrBZbArgE8oIODviYoBOwBJOwA3JPoAJ6NqNH8OrTaY/3iV1izG/nxlgPkdph5p+3V/jW3sZOk1dlih/hImCysFscnI9MHO/9ROo4Voy3mPQjO+JJoeDBGDHB5wCQBjGNgD32xvNq1Ai7DA6TKz9ujLneIoFmDrGmvxW7rOdvuzIayelLUt1lFzLl+8qFIJqCpN5YuBQc2cYjajiR+JbgK0UfiYZ+8aYo60LqMOpHMuzCWNZzLTTWxJbc/IE7SPw7wO1yC6lU6knY4+Uu8TXDNY3psg7doX+NMfXaw+IDJxnpgfaVVqEc2WJMciES45te6q2piQmXb1lR1lxjYZFFFGRRRRQDXEIgEcJoyKOEAhEYGGAQxgYYIYARDBDAihghjAxRQwIIYoowUUUfRSzsqIMu7KijuzHAH3MA6XwVwwEtrHHkpblpU/v34zn5KCD8yO06rSVc7hickneQa1U01demQ+WlOXOw53O7t9WJMXDdWMjp/v1nFvXy09PxeP4Z47X4YHL7qJncW1G2B0luy4FFP0nP8Su/WLWlYyxtY2+JjajqZsXKTkzFtqIZvntIjSq7iV7B1lmxcyrcY2dVLGm7wfSVXcj2Llkxy9szn7DNngWqRVOT5lYMBnGdoUZ+2zrrVqyfbpOJ4vqjYxEs8a4mbHIB/wBJTopHWOT9nvf6iotOISJeeuVrEl9c9inYsqWCX7BKVwlM6rsI2SRmJSAiiigGuI6AQzRkIjo0R0YKOgEMYGGCGBCIoooAYYIYyGKKKMFFFDAFNzwOVGv0pboHdsdyK3I/MCYcn0WpaqxLF/EjBgO/cfUZH1is9Hm8stdvxav4lrHPqfWZuqRqtx07zM4xqWsQNQzYZvPj8ar6jHoYuFJaSqqzMrbMljE7epBO4M4bLHsZsv17j0Dw1xH42nOfxI2D9ekq68SbwvwxqabCRgvYCB7AH+sGrr3Mmj6vpn8u0zdSmTNZlxKVqA5+cQZFqTNuE2r0mZqElRFjMtEq2ky/cspWLLjLSmvWamn6TP5ZoacQ0WT3WVbVl9llS0RQaUrFlO9My+4kDrLZVmlYxhLdqSsRGmxHFHFYMSktcQwCGaMhEdAIYwMIghEYGETX0Xh616vjsQlZ3XIyWHf5SkdCxYIpBLMFGO5OJPzz3nVfj1zvHXcE8O1pp0vtUNZYvOqtuEQ/h2743+swdRo/jXJVWqh7HCrgYA7nb0AyfpO98Rv8NOReiqEHyAxOc8D08+rttPSihj/+rDyj8g85bu/LvXZnx5+PLDeJ8B09AKhSzAbuzHc+pwNhOU1Shdx07dp2HibW9QPecjw/SnVXpRvysS1h7Vru39PrHnyal70a8WbOca/DOCK1Xx7mYBv7tFwCw/iJPp7TO1tCqfIGA7NvOq43rAgCqMKAAo7ATkNXqScknaOeXV10vwYmeWIooAc7wzrl7OuHU5eFDFFGkhOn8A251QR91NbkA7+YYIx22zOaVCegMucJ1h011dvoreYD1Q7N+RMnU7OL8ernUr2Ky8Y5RjsB7zM1CSppuJ12MuD1GRn1B6Ed5c1HUY9czir1YzNQMHEj+FnJj9VkH5x1Z2Mg6y9VXMjU19Zu6sTI1UcKsa9ZUdJo2pK1iSoysUSktaYRrJJqFxHaUSsJVtWXDK9gih1RdZXcS7YsrOJcrKxUsEq2JL7rK7rGmxTIgEldZHiNDUEMAhmzERHRojowIkunpNjJWOrsqD2LEAfrIZPpLvhvXZ/A6P8A9pB/lGHovitxXUtS7BVCgDsBicBRqgmopydhbUxPsHGZ13GLP2jD1+YPuvvmcXxHSZGTsVO57Ti/ft6P+vp6J4t1nmdR3lbwQQtOtsPVnqTPsoY/5pmnVnV0paDlinmI/jXZvzGfrF4XvPJq6T/7dg/NT/li5xU+lPxFaCdpT8EuBqLskA/B5QfYsM/oIeLnfEz/AA03LrME/jXp3wVOPsDHJ6Tq8sbXGnLFuvl79pyGqtJflzsMfedX4hu5HsJIwQdv0mZwHwlxHWH4lOj1DI3mFhT4dfKfX4j4X85WInz69cY1uodWIDHG22x9J0/hfgGq1qlgoRBj+0cMAw3/AAgDfoZzGu0tiWWIy+dLHrYKQ/mVipAK5B3HUT1rw74i/wDB6MlOStK00xe1hWhapGBKnbPn5O+7Yms1Z9OSzrAfwhamOd6wWNwVPO7v8JcuFRASWztge53mvR4ZoqKCxbQ45TZzsK+WtyyqxC5LDmXfddiPeReI+N1soR9QpKvZymhDzVrbUQ9i2MMlvOVx9fQTCu8TKAyVVErz7G2xmCoq8ig5PJsM5HLufTGcr5Wj4x2XELdEvDHFCodQ1HMWrrfOxyxLNlgMA9T0PpMjwhquGrULdTVUbAT5r7A3Mf8AlqXmYAe6b46znX8Ratk+CjstGAoqpHKhXAHLgdRjv7+8zgjIMYXqSMlWKjtjJhJbVWyZ9vUNS2k1wF1dSKFyiMiNSNts9d8EYBwJL8FkROZ+YgHf9M56/OcX4c43ygUWHClso3Y5zgzsOI6rcY6bfaZ+SWXldfh1NZnFHXX7qvqAM+59Y+p5Sv8AMeb1/SWaZk06j1YzMrUL1mtqTMu73hBaz7UlZ65dtkDCUiqZSPVZIVjgsaTcSC0SywkVgiOqbiQMstOJC6yuoqq6ytYsvOsrWCVKixSdZCRLVgkJEpC6IY2ETZgcIYBCIyGEQQiMNngesNYYsTyIUK+zMT+W0p+I9crF+TGCBnB7zW8NcJTU1W8+s0enWuxGsbU28hKkELyL1bfmlnUDw7p/73VazW2DYppahp68+7vuR7qZlvMtbePyak4w/BfEVq5ksPKrNzAnoDykEHtkY+06HgOiufU8+novsoZbRZalTtWEKk5L45fxBfWZmr8X6Rq7KtFwrSadAATc5bU3kKQRixx5c436zM1nijimprRLNdd8JUCLVWxqTkAwAUrAB2HqJnc9Xny2Tjb8VafDKw6YEweG67QVWvZrKNRcVVRTXTcNOpsyc87gFgMY/D7ynqdTq7Px3c2BjJ64+eIKgwHK4XGMD1z88wkv7V5PJNTka3EvGxd630mi02lNLc1difEuuzj9+ywnm+0z+L+J9Trf/N6nVPnfBtZkz/8AUfKPpKFlrlyqnlUdtsCXq71wAd/TJwcymX2zfgMvnrbIG/MmQV+Y6idZpdf+21kgV/tCIxv07KSt46m6pR+/sOZR2yJiPplJ5qzyP7dD8xK1nMv9tXlLa2HOFOMN6OsYWLuK87Mzj8Rz/Z4XB7jPToI7SXhs4HQnY+bb067RtiDVK1qADUKOa+obfEHrag7/AMQ+sj4aNifeVmTqNWxeLHvt2jYIpsyGd34e13x6QGPnXyNnuOh+o/nOCmjwPXGmwb+VvKfn6H/feZ+XPyy28G/jr/rs7VAyO0dVZ6enrK2ru5gSPWV6rsDGd+84XoLOqeZ1jZhe8+vWVy8cBryNo9o0iNNR4jlEDHA3j03xjpAcN5fX7SCxZcZJDaIDii4kLCWLBISIIqEiQWJLvJInrj6XGa6yIpL71yI0y+o4jEIjY4TocoxwjYRGR0UUUYR6igOPcdDMmxCpwes25FqKA49/QybnqpeM3S2hW3/CwKt8jJze1flwCP3TvuJVtrKnBj67sDlYZXt2+Rma1gcQ7r9jNThNKalsPzBEQuxOBzAYGAfmZhmpT+Fvo2x/1lnQ6iyltw3IdmHse36xU8877a2sCnIUAKOgxKDUdppcmcHIIO4I9RIxRk59JEvHTqSqCWFesHxctafT4fKfcy/bps7EbGS6XRqinA3MqVlcMHSLarK9fMrKcq3TB+s27nViGVOUsqmwD8PxMeYqPQE+kjMU6JnjluulFFBKSMEWYIjbvDeJhl+G5wdgD37H5y0742nLyevWWLsGyOzbzDXh79OnH+RZOab3PmKZC8Ub1VT8iRNzw5pLta3LXUQo/E5OQPymf4tNfz5RwNOvbwLYP8dM9uRv6yK/wWw63rn2rJ/nF+PX8P8ALn+uQJB69BLmnqwPnLfFeBfszVkvzBubOQBhhjG3yzG1pkf73kalnppmyzsQMspXzUsTaUL1kmovI+WTOsCLKQaUjTTLqVx4piPjMaiaWl8MXWKHwAD0DbEjvOn4B4c6W2j3RCPsTOj+B7TbHj77rDfk56jwkQiNEM3cxwhjRHCBHRRsIjB0MEUYMvoDjB+h7Q0cBLrzrYNjhgRuI+S0ak1nOdiQG/8AjmTudnpeLJfaFOEINiST9pscN0VYymB7R2v0pQgjcEAg/OVqbmBz2nL7dfM/prto1AxiVtTSqrnfr2ltNWHXfZx+cqW6sjI2weoPrCw5pnp1MdbaFBJO384G3PYTL4tfkqg9N5cTu+ljMUiofIEknS4RgiggBgiggBgkul072sqICWY4AE9X8Jf8O60UWakczEZ5e0Yed+GeAWa25a1BCZy7Y6Ce28O0NWkrWmlRkAD5nvJRp6dOD8JFX5DrIfjco5m6n8hJtVIndwo9/UznuKcYVchdz0zKnGOLkkqp+cw61axgo6n8h6mTauZ/qW9Xv5mOTyebvKuwnVcCRebkUZVVPMx/eYy/q/DGmtJblKsdyUPLk+46GZb8fy9xrjyzPquAtMo2L2+s7uzwOh6X2/XlMqv4Ix/jtj2USPxaa/my4Vq49Kp2Z8GoP8VvsI+vwtSvUufmY/xaT+XLlaac4AHWdXwTw9utlo91T+ZmrwvhSVnKoM/xHfE12IXqR06/0l58XPdZ783fUV3AH++kZzjtItRePSUWv95sxeGwwxRAo6CKBHQiKKMhhiigRQP0OemIoozWNDxvCiq3fl2VvaTvep3UxRTn1HRnVN+N7yK3UjvFFErqlqOI+glOgFjk+sUUqM9XrVr0TJ+sUEU2yz3Pooooo0BCqE7AEn2GYooB6d/w28PisHU3L5v3QfQT0E63yk+npDFFaqRlXajO56DeYHGOKE5URRSGkjDVS59vVj0E2NNpeVeVR5m6n1x7xRQh6dNwjSCtRgb+vv7zS5iPSKKWzNLN/CftIbOftj5nEUUAgZD3H03g5Mb8pPziigEbWuOm0rW2H1iigGbqdRiZF2p36xRSab//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5E9A7223-E04A-4EEF-8D86-8B30D033CFB7}"/>
              </a:ext>
            </a:extLst>
          </p:cNvPr>
          <p:cNvSpPr>
            <a:spLocks noGrp="1"/>
          </p:cNvSpPr>
          <p:nvPr>
            <p:ph type="ctrTitle"/>
          </p:nvPr>
        </p:nvSpPr>
        <p:spPr>
          <a:xfrm>
            <a:off x="444680" y="1772033"/>
            <a:ext cx="4468086" cy="3239146"/>
          </a:xfrm>
        </p:spPr>
        <p:txBody>
          <a:bodyPr>
            <a:noAutofit/>
          </a:bodyPr>
          <a:lstStyle/>
          <a:p>
            <a:r>
              <a:rPr lang="en-US" sz="3600" dirty="0" smtClean="0"/>
              <a:t>Supplement Slides  for Session 1 Consequences of e-cigarette use</a:t>
            </a:r>
            <a:r>
              <a:rPr lang="en-US" sz="4800" dirty="0" smtClean="0"/>
              <a:t/>
            </a:r>
            <a:br>
              <a:rPr lang="en-US" sz="4800" dirty="0" smtClean="0"/>
            </a:br>
            <a:r>
              <a:rPr lang="en-US" sz="1800" dirty="0" smtClean="0"/>
              <a:t>Ontario laws and school policy in Ontario. </a:t>
            </a:r>
            <a:endParaRPr lang="en-US" sz="1800" dirty="0"/>
          </a:p>
        </p:txBody>
      </p:sp>
    </p:spTree>
    <p:extLst>
      <p:ext uri="{BB962C8B-B14F-4D97-AF65-F5344CB8AC3E}">
        <p14:creationId xmlns:p14="http://schemas.microsoft.com/office/powerpoint/2010/main" val="2417252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School Policy</a:t>
            </a:r>
            <a:endParaRPr lang="en-CA" dirty="0"/>
          </a:p>
        </p:txBody>
      </p:sp>
      <p:sp>
        <p:nvSpPr>
          <p:cNvPr id="4" name="Content Placeholder 3"/>
          <p:cNvSpPr>
            <a:spLocks noGrp="1"/>
          </p:cNvSpPr>
          <p:nvPr>
            <p:ph idx="1"/>
          </p:nvPr>
        </p:nvSpPr>
        <p:spPr>
          <a:xfrm>
            <a:off x="348072" y="1440428"/>
            <a:ext cx="8502849" cy="5129114"/>
          </a:xfrm>
        </p:spPr>
        <p:txBody>
          <a:bodyPr/>
          <a:lstStyle/>
          <a:p>
            <a:pPr marL="0" indent="0">
              <a:buNone/>
            </a:pPr>
            <a:r>
              <a:rPr lang="en-CA" dirty="0" smtClean="0"/>
              <a:t>What does your school policy say?</a:t>
            </a:r>
            <a:endParaRPr lang="en-CA" dirty="0"/>
          </a:p>
        </p:txBody>
      </p:sp>
      <p:sp>
        <p:nvSpPr>
          <p:cNvPr id="5" name="Content Placeholder 2"/>
          <p:cNvSpPr txBox="1">
            <a:spLocks/>
          </p:cNvSpPr>
          <p:nvPr/>
        </p:nvSpPr>
        <p:spPr>
          <a:xfrm>
            <a:off x="264946" y="2115128"/>
            <a:ext cx="8502849" cy="444517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Tx/>
              <a:buBlip>
                <a:blip r:embed="rId3"/>
              </a:buBlip>
              <a:defRPr sz="2800" b="1" i="0" kern="1200">
                <a:solidFill>
                  <a:srgbClr val="065DA3"/>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buFontTx/>
              <a:buBlip>
                <a:blip r:embed="rId3"/>
              </a:buBlip>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Tx/>
              <a:buBlip>
                <a:blip r:embed="rId3"/>
              </a:buBlip>
              <a:defRPr sz="2000" b="0" i="0" kern="1200">
                <a:solidFill>
                  <a:srgbClr val="065DA3"/>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Tx/>
              <a:buBlip>
                <a:blip r:embed="rId3"/>
              </a:buBlip>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Tx/>
              <a:buBlip>
                <a:blip r:embed="rId3"/>
              </a:buBlip>
              <a:defRPr sz="1800" b="0" i="0" kern="1200">
                <a:solidFill>
                  <a:srgbClr val="065DA3"/>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smtClean="0"/>
              <a:t>School board </a:t>
            </a:r>
            <a:r>
              <a:rPr lang="en-CA" dirty="0"/>
              <a:t>p</a:t>
            </a:r>
            <a:r>
              <a:rPr lang="en-CA" dirty="0" smtClean="0"/>
              <a:t>olicies list rules about substance use, tobacco and vapour products and what steps will be taken if used on school property or during school activities.   </a:t>
            </a:r>
          </a:p>
          <a:p>
            <a:r>
              <a:rPr lang="en-CA" dirty="0" smtClean="0"/>
              <a:t>Principals and teachers and other school staff can enforce these policies and confiscate products, issue suspensions and report issues  to Tobacco Enforcement officers.  These officers can issue tickets under the </a:t>
            </a:r>
            <a:r>
              <a:rPr lang="en-CA" i="1" dirty="0" smtClean="0"/>
              <a:t>Smoke-free Ontario Act, 2017. </a:t>
            </a:r>
            <a:endParaRPr lang="en-CA" i="1" dirty="0"/>
          </a:p>
        </p:txBody>
      </p:sp>
    </p:spTree>
    <p:extLst>
      <p:ext uri="{BB962C8B-B14F-4D97-AF65-F5344CB8AC3E}">
        <p14:creationId xmlns:p14="http://schemas.microsoft.com/office/powerpoint/2010/main" val="736043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A98D8-7446-4447-805C-8DD541A8296E}"/>
              </a:ext>
            </a:extLst>
          </p:cNvPr>
          <p:cNvSpPr>
            <a:spLocks noGrp="1"/>
          </p:cNvSpPr>
          <p:nvPr>
            <p:ph type="title"/>
          </p:nvPr>
        </p:nvSpPr>
        <p:spPr/>
        <p:txBody>
          <a:bodyPr/>
          <a:lstStyle/>
          <a:p>
            <a:r>
              <a:rPr lang="en-US" sz="2400" dirty="0" smtClean="0"/>
              <a:t>restrictions </a:t>
            </a:r>
            <a:r>
              <a:rPr lang="en-US" sz="2400" dirty="0"/>
              <a:t>around the sale, purchase, or use of E-cigarettes or nicotine containers to a minor. </a:t>
            </a:r>
          </a:p>
        </p:txBody>
      </p:sp>
      <p:sp>
        <p:nvSpPr>
          <p:cNvPr id="3" name="Content Placeholder 2">
            <a:extLst>
              <a:ext uri="{FF2B5EF4-FFF2-40B4-BE49-F238E27FC236}">
                <a16:creationId xmlns:a16="http://schemas.microsoft.com/office/drawing/2014/main" id="{9A8820AC-516A-4E46-A7AA-F04EBC8A60E5}"/>
              </a:ext>
            </a:extLst>
          </p:cNvPr>
          <p:cNvSpPr>
            <a:spLocks noGrp="1"/>
          </p:cNvSpPr>
          <p:nvPr>
            <p:ph idx="1"/>
          </p:nvPr>
        </p:nvSpPr>
        <p:spPr/>
        <p:txBody>
          <a:bodyPr/>
          <a:lstStyle/>
          <a:p>
            <a:r>
              <a:rPr lang="en-US" dirty="0" smtClean="0"/>
              <a:t>To learn more visit Canada.ca or Ontario.ca to </a:t>
            </a:r>
            <a:r>
              <a:rPr lang="en-US" dirty="0"/>
              <a:t>find out the specific laws in your </a:t>
            </a:r>
            <a:r>
              <a:rPr lang="en-US" dirty="0" smtClean="0"/>
              <a:t>province. </a:t>
            </a:r>
            <a:endParaRPr lang="en-US" dirty="0"/>
          </a:p>
          <a:p>
            <a:endParaRPr lang="en-US" dirty="0"/>
          </a:p>
        </p:txBody>
      </p:sp>
      <p:sp>
        <p:nvSpPr>
          <p:cNvPr id="6" name="TextBox 5"/>
          <p:cNvSpPr txBox="1"/>
          <p:nvPr/>
        </p:nvSpPr>
        <p:spPr>
          <a:xfrm>
            <a:off x="7016731" y="6124271"/>
            <a:ext cx="2025670" cy="253916"/>
          </a:xfrm>
          <a:prstGeom prst="rect">
            <a:avLst/>
          </a:prstGeom>
          <a:noFill/>
        </p:spPr>
        <p:txBody>
          <a:bodyPr wrap="square" rtlCol="0">
            <a:spAutoFit/>
          </a:bodyPr>
          <a:lstStyle/>
          <a:p>
            <a:r>
              <a:rPr lang="en-CA" sz="1050" dirty="0"/>
              <a:t>Image by </a:t>
            </a:r>
            <a:r>
              <a:rPr lang="en-CA" sz="1050" dirty="0">
                <a:hlinkClick r:id="rId3"/>
              </a:rPr>
              <a:t>Craig Clark</a:t>
            </a:r>
            <a:r>
              <a:rPr lang="en-CA" sz="1050" dirty="0"/>
              <a:t> from </a:t>
            </a:r>
            <a:r>
              <a:rPr lang="en-CA" sz="1050" dirty="0" err="1">
                <a:hlinkClick r:id="rId4"/>
              </a:rPr>
              <a:t>Pixabay</a:t>
            </a:r>
            <a:r>
              <a:rPr lang="en-CA" sz="1050" dirty="0"/>
              <a:t>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714" y="2312751"/>
            <a:ext cx="5251017" cy="4065436"/>
          </a:xfrm>
          <a:prstGeom prst="rect">
            <a:avLst/>
          </a:prstGeom>
        </p:spPr>
      </p:pic>
    </p:spTree>
    <p:extLst>
      <p:ext uri="{BB962C8B-B14F-4D97-AF65-F5344CB8AC3E}">
        <p14:creationId xmlns:p14="http://schemas.microsoft.com/office/powerpoint/2010/main" val="654366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Sacred Tobacco</a:t>
            </a:r>
            <a:endParaRPr lang="en-CA" dirty="0"/>
          </a:p>
        </p:txBody>
      </p:sp>
      <p:sp>
        <p:nvSpPr>
          <p:cNvPr id="3" name="Content Placeholder 2"/>
          <p:cNvSpPr>
            <a:spLocks noGrp="1"/>
          </p:cNvSpPr>
          <p:nvPr>
            <p:ph idx="1"/>
          </p:nvPr>
        </p:nvSpPr>
        <p:spPr>
          <a:xfrm>
            <a:off x="578983" y="1634391"/>
            <a:ext cx="7650617" cy="4470846"/>
          </a:xfrm>
        </p:spPr>
        <p:txBody>
          <a:bodyPr>
            <a:normAutofit fontScale="70000" lnSpcReduction="20000"/>
          </a:bodyPr>
          <a:lstStyle/>
          <a:p>
            <a:r>
              <a:rPr lang="en-CA" dirty="0" smtClean="0"/>
              <a:t>Important to note is that Sacred Tobacco and Commer</a:t>
            </a:r>
            <a:r>
              <a:rPr lang="en-CA" dirty="0"/>
              <a:t>c</a:t>
            </a:r>
            <a:r>
              <a:rPr lang="en-CA" dirty="0" smtClean="0"/>
              <a:t>ial Tobacco are two different things.  </a:t>
            </a:r>
          </a:p>
          <a:p>
            <a:r>
              <a:rPr lang="en-CA" dirty="0" smtClean="0"/>
              <a:t>First Nations peoples </a:t>
            </a:r>
            <a:r>
              <a:rPr lang="en-CA" dirty="0"/>
              <a:t>have been using traditional or sacred tobacco for thousands of years. Traditional or sacred tobacco differs from commercial tobacco in that it is used in ceremonial or sacred rituals for healing and purifying</a:t>
            </a:r>
            <a:r>
              <a:rPr lang="en-CA" dirty="0" smtClean="0"/>
              <a:t>.</a:t>
            </a:r>
            <a:endParaRPr lang="en-CA" dirty="0"/>
          </a:p>
          <a:p>
            <a:r>
              <a:rPr lang="en-CA" dirty="0"/>
              <a:t>It is grown and dried and so has no additives. First Nations elders teach that tobacco was one of the 4 sacred medicines (Tobacco, Cedar, Sage and </a:t>
            </a:r>
            <a:r>
              <a:rPr lang="en-CA" dirty="0" err="1"/>
              <a:t>Sweetgrass</a:t>
            </a:r>
            <a:r>
              <a:rPr lang="en-CA" dirty="0"/>
              <a:t>), which was given by the Creator to the first peoples of this land</a:t>
            </a:r>
            <a:r>
              <a:rPr lang="en-CA" dirty="0" smtClean="0"/>
              <a:t>.</a:t>
            </a:r>
          </a:p>
          <a:p>
            <a:pPr marL="0" indent="0">
              <a:buNone/>
            </a:pPr>
            <a:r>
              <a:rPr lang="en-CA" sz="2200" dirty="0" smtClean="0">
                <a:hlinkClick r:id="rId3"/>
              </a:rPr>
              <a:t>Source: https</a:t>
            </a:r>
            <a:r>
              <a:rPr lang="en-CA" sz="2200" dirty="0">
                <a:hlinkClick r:id="rId3"/>
              </a:rPr>
              <a:t>://</a:t>
            </a:r>
            <a:r>
              <a:rPr lang="en-CA" sz="2200" dirty="0" smtClean="0">
                <a:hlinkClick r:id="rId3"/>
              </a:rPr>
              <a:t>tobaccowise.cancercareontario.ca/en/first-nations</a:t>
            </a:r>
            <a:r>
              <a:rPr lang="en-CA" sz="2200" dirty="0" smtClean="0"/>
              <a:t> </a:t>
            </a:r>
          </a:p>
          <a:p>
            <a:r>
              <a:rPr lang="en-CA" dirty="0" smtClean="0">
                <a:solidFill>
                  <a:srgbClr val="00B0F0"/>
                </a:solidFill>
              </a:rPr>
              <a:t>Use of sacred tobacco in public places is allowed and is protected in the </a:t>
            </a:r>
            <a:r>
              <a:rPr lang="en-CA" i="1" dirty="0" smtClean="0">
                <a:solidFill>
                  <a:srgbClr val="00B0F0"/>
                </a:solidFill>
              </a:rPr>
              <a:t>Smoke-Free Ontario Act, 2017.</a:t>
            </a:r>
            <a:r>
              <a:rPr lang="en-CA" dirty="0" smtClean="0">
                <a:solidFill>
                  <a:srgbClr val="00B0F0"/>
                </a:solidFill>
              </a:rPr>
              <a:t> It is not banned in public places like smoking of commercial tobacco or vaping.</a:t>
            </a:r>
          </a:p>
          <a:p>
            <a:endParaRPr lang="en-CA" dirty="0" smtClean="0"/>
          </a:p>
          <a:p>
            <a:endParaRPr lang="en-CA" dirty="0"/>
          </a:p>
          <a:p>
            <a:endParaRPr lang="en-CA" dirty="0"/>
          </a:p>
        </p:txBody>
      </p:sp>
    </p:spTree>
    <p:extLst>
      <p:ext uri="{BB962C8B-B14F-4D97-AF65-F5344CB8AC3E}">
        <p14:creationId xmlns:p14="http://schemas.microsoft.com/office/powerpoint/2010/main" val="888682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Tobacco &amp; Vaping Laws in Ontario</a:t>
            </a:r>
            <a:endParaRPr lang="en-CA" dirty="0"/>
          </a:p>
        </p:txBody>
      </p:sp>
      <p:sp>
        <p:nvSpPr>
          <p:cNvPr id="3" name="Content Placeholder 2"/>
          <p:cNvSpPr>
            <a:spLocks noGrp="1"/>
          </p:cNvSpPr>
          <p:nvPr>
            <p:ph idx="1"/>
          </p:nvPr>
        </p:nvSpPr>
        <p:spPr>
          <a:xfrm>
            <a:off x="348073" y="1958109"/>
            <a:ext cx="8502849" cy="4038778"/>
          </a:xfrm>
        </p:spPr>
        <p:txBody>
          <a:bodyPr/>
          <a:lstStyle/>
          <a:p>
            <a:r>
              <a:rPr lang="en-CA" dirty="0"/>
              <a:t>The legal age to purchase </a:t>
            </a:r>
            <a:r>
              <a:rPr lang="en-CA" dirty="0" smtClean="0"/>
              <a:t>e-cigarettes or vapes, </a:t>
            </a:r>
            <a:r>
              <a:rPr lang="en-CA" dirty="0"/>
              <a:t>e-liquid and other vaping products </a:t>
            </a:r>
            <a:r>
              <a:rPr lang="en-CA" dirty="0" smtClean="0"/>
              <a:t>in Ontario is </a:t>
            </a:r>
            <a:r>
              <a:rPr lang="en-CA" dirty="0"/>
              <a:t>19</a:t>
            </a:r>
            <a:r>
              <a:rPr lang="en-CA" dirty="0" smtClean="0"/>
              <a:t>. </a:t>
            </a:r>
          </a:p>
          <a:p>
            <a:pPr marL="0" indent="0">
              <a:buNone/>
            </a:pPr>
            <a:endParaRPr lang="en-CA" dirty="0"/>
          </a:p>
          <a:p>
            <a:r>
              <a:rPr lang="en-CA" dirty="0"/>
              <a:t>It is not illegal for people under the age of 19  </a:t>
            </a:r>
            <a:r>
              <a:rPr lang="en-CA" dirty="0" smtClean="0"/>
              <a:t> to </a:t>
            </a:r>
            <a:r>
              <a:rPr lang="en-CA" dirty="0"/>
              <a:t>have tobacco and vapour products in their possession (unless it contravenes school policies</a:t>
            </a:r>
            <a:r>
              <a:rPr lang="en-CA" dirty="0" smtClean="0"/>
              <a:t>).  </a:t>
            </a:r>
            <a:endParaRPr lang="en-CA" dirty="0"/>
          </a:p>
        </p:txBody>
      </p:sp>
    </p:spTree>
    <p:extLst>
      <p:ext uri="{BB962C8B-B14F-4D97-AF65-F5344CB8AC3E}">
        <p14:creationId xmlns:p14="http://schemas.microsoft.com/office/powerpoint/2010/main" val="3722590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Supply or Share Products</a:t>
            </a:r>
            <a:endParaRPr lang="en-CA" dirty="0"/>
          </a:p>
        </p:txBody>
      </p:sp>
      <p:sp>
        <p:nvSpPr>
          <p:cNvPr id="3" name="Content Placeholder 2"/>
          <p:cNvSpPr>
            <a:spLocks noGrp="1"/>
          </p:cNvSpPr>
          <p:nvPr>
            <p:ph idx="1"/>
          </p:nvPr>
        </p:nvSpPr>
        <p:spPr>
          <a:xfrm>
            <a:off x="348073" y="1607127"/>
            <a:ext cx="8502849" cy="4435941"/>
          </a:xfrm>
        </p:spPr>
        <p:txBody>
          <a:bodyPr/>
          <a:lstStyle/>
          <a:p>
            <a:r>
              <a:rPr lang="en-CA" dirty="0"/>
              <a:t>Y</a:t>
            </a:r>
            <a:r>
              <a:rPr lang="en-CA" dirty="0" smtClean="0"/>
              <a:t>outh and adults can </a:t>
            </a:r>
            <a:r>
              <a:rPr lang="en-CA" dirty="0"/>
              <a:t>be fined for sharing or selling vapour products or tobacco products to youth under 19.   </a:t>
            </a:r>
          </a:p>
          <a:p>
            <a:pPr marL="0" indent="0">
              <a:buNone/>
            </a:pPr>
            <a:endParaRPr lang="en-CA" dirty="0"/>
          </a:p>
          <a:p>
            <a:r>
              <a:rPr lang="en-CA" dirty="0"/>
              <a:t>The fine is $490 </a:t>
            </a:r>
            <a:r>
              <a:rPr lang="en-CA" dirty="0" smtClean="0"/>
              <a:t>for </a:t>
            </a:r>
            <a:r>
              <a:rPr lang="en-CA" dirty="0"/>
              <a:t>selling or supplying vapour products or tobacco products to someone under 19 years of age</a:t>
            </a:r>
            <a:r>
              <a:rPr lang="en-CA" dirty="0" smtClean="0"/>
              <a:t>.  (This includes sharing or giving vapes or e-liquids to someone under 19).</a:t>
            </a:r>
            <a:endParaRPr lang="en-CA" dirty="0"/>
          </a:p>
          <a:p>
            <a:endParaRPr lang="en-CA" dirty="0"/>
          </a:p>
        </p:txBody>
      </p:sp>
    </p:spTree>
    <p:extLst>
      <p:ext uri="{BB962C8B-B14F-4D97-AF65-F5344CB8AC3E}">
        <p14:creationId xmlns:p14="http://schemas.microsoft.com/office/powerpoint/2010/main" val="709627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Where is smoking or vaping banned in Ontario?</a:t>
            </a:r>
            <a:endParaRPr lang="en-CA" dirty="0"/>
          </a:p>
        </p:txBody>
      </p:sp>
      <p:sp>
        <p:nvSpPr>
          <p:cNvPr id="3" name="Content Placeholder 2"/>
          <p:cNvSpPr>
            <a:spLocks noGrp="1"/>
          </p:cNvSpPr>
          <p:nvPr>
            <p:ph idx="1"/>
          </p:nvPr>
        </p:nvSpPr>
        <p:spPr>
          <a:xfrm>
            <a:off x="514327" y="1366982"/>
            <a:ext cx="8130909" cy="4572000"/>
          </a:xfrm>
        </p:spPr>
        <p:txBody>
          <a:bodyPr numCol="2">
            <a:normAutofit fontScale="70000" lnSpcReduction="20000"/>
          </a:bodyPr>
          <a:lstStyle/>
          <a:p>
            <a:endParaRPr lang="en-CA" dirty="0" smtClean="0"/>
          </a:p>
          <a:p>
            <a:r>
              <a:rPr lang="en-CA" dirty="0" smtClean="0"/>
              <a:t>Schools</a:t>
            </a:r>
          </a:p>
          <a:p>
            <a:r>
              <a:rPr lang="en-CA" dirty="0"/>
              <a:t>Playgrounds and publicly owned sports </a:t>
            </a:r>
            <a:r>
              <a:rPr lang="en-CA" dirty="0" smtClean="0"/>
              <a:t>areas</a:t>
            </a:r>
            <a:endParaRPr lang="en-CA" dirty="0"/>
          </a:p>
          <a:p>
            <a:r>
              <a:rPr lang="en-CA" dirty="0" smtClean="0"/>
              <a:t>Restaurant </a:t>
            </a:r>
            <a:r>
              <a:rPr lang="en-CA" dirty="0"/>
              <a:t>and bar patios</a:t>
            </a:r>
          </a:p>
          <a:p>
            <a:r>
              <a:rPr lang="en-CA" dirty="0" smtClean="0"/>
              <a:t>Vehicles </a:t>
            </a:r>
            <a:r>
              <a:rPr lang="en-CA" dirty="0"/>
              <a:t>and boats</a:t>
            </a:r>
          </a:p>
          <a:p>
            <a:r>
              <a:rPr lang="en-CA" dirty="0" smtClean="0"/>
              <a:t>Child </a:t>
            </a:r>
            <a:r>
              <a:rPr lang="en-CA" dirty="0"/>
              <a:t>care facilities </a:t>
            </a:r>
            <a:endParaRPr lang="en-CA" dirty="0" smtClean="0"/>
          </a:p>
          <a:p>
            <a:r>
              <a:rPr lang="en-CA" dirty="0" smtClean="0"/>
              <a:t>Reserved </a:t>
            </a:r>
            <a:r>
              <a:rPr lang="en-CA" dirty="0"/>
              <a:t>outdoor seating </a:t>
            </a:r>
            <a:r>
              <a:rPr lang="en-CA" dirty="0" smtClean="0"/>
              <a:t>venues</a:t>
            </a:r>
            <a:endParaRPr lang="en-CA" dirty="0"/>
          </a:p>
          <a:p>
            <a:r>
              <a:rPr lang="en-CA" dirty="0" smtClean="0"/>
              <a:t>Community </a:t>
            </a:r>
            <a:r>
              <a:rPr lang="en-CA" dirty="0"/>
              <a:t>recreational facilities</a:t>
            </a:r>
          </a:p>
          <a:p>
            <a:r>
              <a:rPr lang="en-CA" dirty="0" smtClean="0"/>
              <a:t>Enclosed </a:t>
            </a:r>
            <a:r>
              <a:rPr lang="en-CA" dirty="0"/>
              <a:t>workplaces (including workplace vehicles like school </a:t>
            </a:r>
            <a:r>
              <a:rPr lang="en-CA" dirty="0" smtClean="0"/>
              <a:t>buses</a:t>
            </a:r>
          </a:p>
          <a:p>
            <a:pPr marL="0" indent="0">
              <a:buNone/>
            </a:pPr>
            <a:endParaRPr lang="en-CA" dirty="0"/>
          </a:p>
          <a:p>
            <a:r>
              <a:rPr lang="en-CA" dirty="0" smtClean="0"/>
              <a:t>Enclosed </a:t>
            </a:r>
            <a:r>
              <a:rPr lang="en-CA" dirty="0"/>
              <a:t>public places</a:t>
            </a:r>
          </a:p>
          <a:p>
            <a:r>
              <a:rPr lang="en-CA" dirty="0" smtClean="0"/>
              <a:t>Government </a:t>
            </a:r>
            <a:r>
              <a:rPr lang="en-CA" dirty="0"/>
              <a:t>office buildings</a:t>
            </a:r>
          </a:p>
          <a:p>
            <a:r>
              <a:rPr lang="en-CA" dirty="0" smtClean="0"/>
              <a:t>Sheltered </a:t>
            </a:r>
            <a:r>
              <a:rPr lang="en-CA" dirty="0"/>
              <a:t>areas (bus shelters)</a:t>
            </a:r>
          </a:p>
          <a:p>
            <a:r>
              <a:rPr lang="en-CA" dirty="0" smtClean="0"/>
              <a:t>Hospitals </a:t>
            </a:r>
            <a:r>
              <a:rPr lang="en-CA" dirty="0"/>
              <a:t>and other health care facilities</a:t>
            </a:r>
          </a:p>
          <a:p>
            <a:r>
              <a:rPr lang="en-CA" dirty="0" smtClean="0"/>
              <a:t>Residential </a:t>
            </a:r>
            <a:r>
              <a:rPr lang="en-CA" dirty="0"/>
              <a:t>care facilities</a:t>
            </a:r>
          </a:p>
          <a:p>
            <a:r>
              <a:rPr lang="en-CA" dirty="0" smtClean="0"/>
              <a:t>Common </a:t>
            </a:r>
            <a:r>
              <a:rPr lang="en-CA" dirty="0"/>
              <a:t>indoor areas of Multi-unit residences (unless it is a designated for smoking and/or vaping.)</a:t>
            </a:r>
          </a:p>
          <a:p>
            <a:r>
              <a:rPr lang="en-CA" dirty="0" smtClean="0"/>
              <a:t>Hotels</a:t>
            </a:r>
            <a:r>
              <a:rPr lang="en-CA" dirty="0"/>
              <a:t>, motels and inns</a:t>
            </a:r>
          </a:p>
          <a:p>
            <a:pPr marL="0" indent="0">
              <a:buNone/>
            </a:pPr>
            <a:endParaRPr lang="en-CA" dirty="0"/>
          </a:p>
        </p:txBody>
      </p:sp>
    </p:spTree>
    <p:extLst>
      <p:ext uri="{BB962C8B-B14F-4D97-AF65-F5344CB8AC3E}">
        <p14:creationId xmlns:p14="http://schemas.microsoft.com/office/powerpoint/2010/main" val="927391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School property</a:t>
            </a:r>
            <a:endParaRPr lang="en-CA" dirty="0"/>
          </a:p>
        </p:txBody>
      </p:sp>
      <p:sp>
        <p:nvSpPr>
          <p:cNvPr id="3" name="Content Placeholder 2"/>
          <p:cNvSpPr>
            <a:spLocks noGrp="1"/>
          </p:cNvSpPr>
          <p:nvPr>
            <p:ph idx="1"/>
          </p:nvPr>
        </p:nvSpPr>
        <p:spPr>
          <a:xfrm>
            <a:off x="348073" y="2179782"/>
            <a:ext cx="8502849" cy="2937164"/>
          </a:xfrm>
        </p:spPr>
        <p:txBody>
          <a:bodyPr/>
          <a:lstStyle/>
          <a:p>
            <a:r>
              <a:rPr lang="en-CA" dirty="0"/>
              <a:t>No person can smoke or vape on school property or within 20 metres of school </a:t>
            </a:r>
            <a:r>
              <a:rPr lang="en-CA" dirty="0" smtClean="0"/>
              <a:t>property</a:t>
            </a:r>
          </a:p>
          <a:p>
            <a:pPr marL="0" indent="0">
              <a:buNone/>
            </a:pPr>
            <a:endParaRPr lang="en-CA" dirty="0"/>
          </a:p>
          <a:p>
            <a:r>
              <a:rPr lang="en-CA" dirty="0" smtClean="0"/>
              <a:t>The </a:t>
            </a:r>
            <a:r>
              <a:rPr lang="en-CA" dirty="0"/>
              <a:t>fine for vaping or smoking on school property is $</a:t>
            </a:r>
            <a:r>
              <a:rPr lang="en-CA" dirty="0" smtClean="0"/>
              <a:t>305</a:t>
            </a:r>
            <a:endParaRPr lang="en-CA" dirty="0"/>
          </a:p>
        </p:txBody>
      </p:sp>
    </p:spTree>
    <p:extLst>
      <p:ext uri="{BB962C8B-B14F-4D97-AF65-F5344CB8AC3E}">
        <p14:creationId xmlns:p14="http://schemas.microsoft.com/office/powerpoint/2010/main" val="452304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 School Buses</a:t>
            </a:r>
            <a:endParaRPr lang="en-CA" dirty="0"/>
          </a:p>
        </p:txBody>
      </p:sp>
      <p:sp>
        <p:nvSpPr>
          <p:cNvPr id="3" name="Content Placeholder 2"/>
          <p:cNvSpPr>
            <a:spLocks noGrp="1"/>
          </p:cNvSpPr>
          <p:nvPr>
            <p:ph idx="1"/>
          </p:nvPr>
        </p:nvSpPr>
        <p:spPr>
          <a:xfrm>
            <a:off x="478704" y="2247830"/>
            <a:ext cx="8502849" cy="3539854"/>
          </a:xfrm>
        </p:spPr>
        <p:txBody>
          <a:bodyPr/>
          <a:lstStyle/>
          <a:p>
            <a:r>
              <a:rPr lang="en-CA" dirty="0"/>
              <a:t>It is against the law in Ontario to smoke or vape in </a:t>
            </a:r>
            <a:r>
              <a:rPr lang="en-CA" dirty="0" smtClean="0"/>
              <a:t>a workplace vehicle.  </a:t>
            </a:r>
          </a:p>
          <a:p>
            <a:pPr marL="0" indent="0">
              <a:buNone/>
            </a:pPr>
            <a:endParaRPr lang="en-CA" dirty="0"/>
          </a:p>
          <a:p>
            <a:r>
              <a:rPr lang="en-CA" dirty="0"/>
              <a:t>The fine in </a:t>
            </a:r>
            <a:r>
              <a:rPr lang="en-CA" dirty="0" smtClean="0"/>
              <a:t>2019 </a:t>
            </a:r>
            <a:r>
              <a:rPr lang="en-CA" dirty="0"/>
              <a:t>for vaping or </a:t>
            </a:r>
            <a:r>
              <a:rPr lang="en-CA" dirty="0" smtClean="0"/>
              <a:t>smoking in a workplace is $305 (including fees).</a:t>
            </a:r>
          </a:p>
          <a:p>
            <a:pPr marL="0" indent="0">
              <a:buNone/>
            </a:pPr>
            <a:endParaRPr lang="en-CA" dirty="0"/>
          </a:p>
        </p:txBody>
      </p:sp>
    </p:spTree>
    <p:extLst>
      <p:ext uri="{BB962C8B-B14F-4D97-AF65-F5344CB8AC3E}">
        <p14:creationId xmlns:p14="http://schemas.microsoft.com/office/powerpoint/2010/main" val="2352768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 Vehicles with Children</a:t>
            </a:r>
            <a:endParaRPr lang="en-CA" dirty="0"/>
          </a:p>
        </p:txBody>
      </p:sp>
      <p:sp>
        <p:nvSpPr>
          <p:cNvPr id="3" name="Content Placeholder 2"/>
          <p:cNvSpPr>
            <a:spLocks noGrp="1"/>
          </p:cNvSpPr>
          <p:nvPr>
            <p:ph idx="1"/>
          </p:nvPr>
        </p:nvSpPr>
        <p:spPr>
          <a:xfrm>
            <a:off x="348073" y="2711669"/>
            <a:ext cx="8502849" cy="1765738"/>
          </a:xfrm>
        </p:spPr>
        <p:txBody>
          <a:bodyPr/>
          <a:lstStyle/>
          <a:p>
            <a:r>
              <a:rPr lang="en-CA" dirty="0"/>
              <a:t>It also is against the law to vape or smoke in a motor vehicle with someone less than 16 years of age in the vehicle. </a:t>
            </a:r>
          </a:p>
          <a:p>
            <a:endParaRPr lang="en-CA" dirty="0"/>
          </a:p>
        </p:txBody>
      </p:sp>
    </p:spTree>
    <p:extLst>
      <p:ext uri="{BB962C8B-B14F-4D97-AF65-F5344CB8AC3E}">
        <p14:creationId xmlns:p14="http://schemas.microsoft.com/office/powerpoint/2010/main" val="701569030"/>
      </p:ext>
    </p:extLst>
  </p:cSld>
  <p:clrMapOvr>
    <a:masterClrMapping/>
  </p:clrMapOvr>
</p:sld>
</file>

<file path=ppt/theme/theme1.xml><?xml version="1.0" encoding="utf-8"?>
<a:theme xmlns:a="http://schemas.openxmlformats.org/drawingml/2006/main" name="CMB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MB Theme" id="{9A27161D-0454-4914-AA89-58085BDC87B5}" vid="{B378CCEF-3DD2-4D9D-B2DC-D791849DCF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531CF74BA4CB40BA66ADDDFAD5412E" ma:contentTypeVersion="0" ma:contentTypeDescription="Create a new document." ma:contentTypeScope="" ma:versionID="745a08f42194089ec41ec88154e90e3f">
  <xsd:schema xmlns:xsd="http://www.w3.org/2001/XMLSchema" xmlns:xs="http://www.w3.org/2001/XMLSchema" xmlns:p="http://schemas.microsoft.com/office/2006/metadata/properties" targetNamespace="http://schemas.microsoft.com/office/2006/metadata/properties" ma:root="true" ma:fieldsID="be49189b09f1ade3a025730c41919c3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1DDE7B-A325-4601-8E7B-46C82A4D17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F07E4CA-00F7-4ED9-8C2A-5632EB37AA98}">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229A41F-BB00-4A7D-841C-CA4D553C63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E-Cig Template</Template>
  <TotalTime>25350</TotalTime>
  <Words>632</Words>
  <Application>Microsoft Office PowerPoint</Application>
  <PresentationFormat>On-screen Show (4:3)</PresentationFormat>
  <Paragraphs>87</Paragraphs>
  <Slides>10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 Narrow</vt:lpstr>
      <vt:lpstr>Calibri</vt:lpstr>
      <vt:lpstr>Cambria</vt:lpstr>
      <vt:lpstr>Montserrat</vt:lpstr>
      <vt:lpstr>CMB Theme</vt:lpstr>
      <vt:lpstr>Supplement Slides  for Session 1 Consequences of e-cigarette use Ontario laws and school policy in Ontario. </vt:lpstr>
      <vt:lpstr>restrictions around the sale, purchase, or use of E-cigarettes or nicotine containers to a minor. </vt:lpstr>
      <vt:lpstr>Sacred Tobacco</vt:lpstr>
      <vt:lpstr>Tobacco &amp; Vaping Laws in Ontario</vt:lpstr>
      <vt:lpstr>Supply or Share Products</vt:lpstr>
      <vt:lpstr>Where is smoking or vaping banned in Ontario?</vt:lpstr>
      <vt:lpstr>School property</vt:lpstr>
      <vt:lpstr>In School Buses</vt:lpstr>
      <vt:lpstr>In Vehicles with Children</vt:lpstr>
      <vt:lpstr>School Policy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DVD</dc:creator>
  <cp:lastModifiedBy>Alan Murray</cp:lastModifiedBy>
  <cp:revision>652</cp:revision>
  <dcterms:created xsi:type="dcterms:W3CDTF">2015-02-14T19:36:59Z</dcterms:created>
  <dcterms:modified xsi:type="dcterms:W3CDTF">2020-01-10T20:17:43Z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0x010100CA531CF74BA4CB40BA66ADDDFAD5412E</vt:lpwstr>
  </property>
</Properties>
</file>